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6" r:id="rId1"/>
  </p:sldMasterIdLst>
  <p:notesMasterIdLst>
    <p:notesMasterId r:id="rId29"/>
  </p:notesMasterIdLst>
  <p:sldIdLst>
    <p:sldId id="256" r:id="rId2"/>
    <p:sldId id="257" r:id="rId3"/>
    <p:sldId id="258" r:id="rId4"/>
    <p:sldId id="296" r:id="rId5"/>
    <p:sldId id="303" r:id="rId6"/>
    <p:sldId id="302" r:id="rId7"/>
    <p:sldId id="278" r:id="rId8"/>
    <p:sldId id="301" r:id="rId9"/>
    <p:sldId id="284" r:id="rId10"/>
    <p:sldId id="285" r:id="rId11"/>
    <p:sldId id="260" r:id="rId12"/>
    <p:sldId id="283" r:id="rId13"/>
    <p:sldId id="291" r:id="rId14"/>
    <p:sldId id="282" r:id="rId15"/>
    <p:sldId id="293" r:id="rId16"/>
    <p:sldId id="305" r:id="rId17"/>
    <p:sldId id="300" r:id="rId18"/>
    <p:sldId id="294" r:id="rId19"/>
    <p:sldId id="304" r:id="rId20"/>
    <p:sldId id="295" r:id="rId21"/>
    <p:sldId id="288" r:id="rId22"/>
    <p:sldId id="289" r:id="rId23"/>
    <p:sldId id="287" r:id="rId24"/>
    <p:sldId id="265" r:id="rId25"/>
    <p:sldId id="264" r:id="rId26"/>
    <p:sldId id="298" r:id="rId27"/>
    <p:sldId id="29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C6A5C27-6243-44DE-9B69-1DFD888F841D}">
          <p14:sldIdLst>
            <p14:sldId id="256"/>
          </p14:sldIdLst>
        </p14:section>
        <p14:section name="Motivation" id="{B44F2D73-D24B-4956-A36D-2EF15D9C0C8F}">
          <p14:sldIdLst>
            <p14:sldId id="257"/>
            <p14:sldId id="258"/>
            <p14:sldId id="296"/>
            <p14:sldId id="303"/>
            <p14:sldId id="302"/>
            <p14:sldId id="278"/>
          </p14:sldIdLst>
        </p14:section>
        <p14:section name="PrePose Concept" id="{C76D4E2D-1139-4961-BBC6-B78E0A2DDAD3}">
          <p14:sldIdLst>
            <p14:sldId id="301"/>
            <p14:sldId id="284"/>
            <p14:sldId id="285"/>
          </p14:sldIdLst>
        </p14:section>
        <p14:section name="FastGestures" id="{579E9799-FF6C-4177-BB38-BEF88D4810E9}">
          <p14:sldIdLst>
            <p14:sldId id="260"/>
            <p14:sldId id="283"/>
            <p14:sldId id="291"/>
            <p14:sldId id="282"/>
            <p14:sldId id="293"/>
            <p14:sldId id="305"/>
          </p14:sldIdLst>
        </p14:section>
        <p14:section name="Other features of FastGestures" id="{21D0FBED-B9D5-4BD0-9914-1D807DB7630D}">
          <p14:sldIdLst>
            <p14:sldId id="300"/>
            <p14:sldId id="294"/>
            <p14:sldId id="304"/>
            <p14:sldId id="295"/>
          </p14:sldIdLst>
        </p14:section>
        <p14:section name="Evaluation" id="{C9CB1456-816A-4F03-87A5-A5D3ACEB21F8}">
          <p14:sldIdLst>
            <p14:sldId id="288"/>
            <p14:sldId id="289"/>
            <p14:sldId id="287"/>
            <p14:sldId id="265"/>
            <p14:sldId id="264"/>
          </p14:sldIdLst>
        </p14:section>
        <p14:section name="Backup/Unused" id="{0F592E67-D844-4997-937D-430CD049DE0C}">
          <p14:sldIdLst>
            <p14:sldId id="29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88E"/>
    <a:srgbClr val="7AB2AE"/>
    <a:srgbClr val="1482AC"/>
    <a:srgbClr val="CC3300"/>
    <a:srgbClr val="D09E00"/>
    <a:srgbClr val="005EBC"/>
    <a:srgbClr val="648B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81134" autoAdjust="0"/>
  </p:normalViewPr>
  <p:slideViewPr>
    <p:cSldViewPr snapToGrid="0">
      <p:cViewPr varScale="1">
        <p:scale>
          <a:sx n="71" d="100"/>
          <a:sy n="71" d="100"/>
        </p:scale>
        <p:origin x="45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49DE1-6D34-4205-95B6-82FEF30F505D}" type="datetimeFigureOut">
              <a:rPr lang="en-US" smtClean="0"/>
              <a:t>7/25/2014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DA1E3-F650-42F6-B1FF-4D565AF8B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33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830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Important to note: the runtime is concurrently handling all the apps! </a:t>
            </a:r>
            <a:endParaRPr lang="en-GB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A971900-241C-4E4A-BC3F-064FFF1686E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59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print screen</a:t>
            </a:r>
            <a:r>
              <a:rPr lang="en-US" baseline="0" smtClean="0"/>
              <a:t> from the demo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84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76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code on the right</a:t>
            </a:r>
          </a:p>
          <a:p>
            <a:r>
              <a:rPr lang="en-US" smtClean="0"/>
              <a:t>call-outs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90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code on the right</a:t>
            </a:r>
            <a:endParaRPr lang="pt-BR" smtClean="0"/>
          </a:p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10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494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Hard coded gestures are the first try</a:t>
            </a:r>
          </a:p>
          <a:p>
            <a:r>
              <a:rPr lang="en-US" baseline="0" dirty="0" err="1" smtClean="0"/>
              <a:t>Tunning</a:t>
            </a:r>
            <a:r>
              <a:rPr lang="en-US" baseline="0" dirty="0" smtClean="0"/>
              <a:t> may be a problem</a:t>
            </a:r>
          </a:p>
          <a:p>
            <a:r>
              <a:rPr lang="en-US" baseline="0" dirty="0" smtClean="0"/>
              <a:t>Also they tend to be spread over the code, </a:t>
            </a:r>
          </a:p>
          <a:p>
            <a:r>
              <a:rPr lang="en-US" baseline="0" dirty="0" smtClean="0"/>
              <a:t>Conflicts may arise, two gestures triggered at the same time</a:t>
            </a:r>
          </a:p>
          <a:p>
            <a:r>
              <a:rPr lang="en-US" baseline="0" dirty="0" smtClean="0"/>
              <a:t>and developer will only know when testing it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269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State</a:t>
            </a:r>
            <a:r>
              <a:rPr lang="en-US" baseline="0" dirty="0" smtClean="0"/>
              <a:t> of the art is machine learning </a:t>
            </a:r>
            <a:endParaRPr lang="en-US" dirty="0" smtClean="0"/>
          </a:p>
          <a:p>
            <a:r>
              <a:rPr lang="en-US" dirty="0" smtClean="0"/>
              <a:t>They</a:t>
            </a:r>
            <a:r>
              <a:rPr lang="en-US" baseline="0" dirty="0" smtClean="0"/>
              <a:t> try to model variations of the gesture</a:t>
            </a:r>
          </a:p>
          <a:p>
            <a:r>
              <a:rPr lang="en-US" baseline="0" dirty="0" smtClean="0"/>
              <a:t>If the data set is large enough the gesture coverage should be the best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Developers ML knowledge may be required</a:t>
            </a:r>
          </a:p>
          <a:p>
            <a:r>
              <a:rPr lang="en-US" baseline="0" dirty="0" smtClean="0"/>
              <a:t>MS is doing a great job in that direction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Recording:</a:t>
            </a:r>
          </a:p>
          <a:p>
            <a:r>
              <a:rPr lang="en-US" baseline="0" dirty="0" smtClean="0"/>
              <a:t>Painful gesture creation</a:t>
            </a:r>
          </a:p>
          <a:p>
            <a:r>
              <a:rPr lang="en-US" baseline="0" dirty="0" smtClean="0"/>
              <a:t>Ambient setup</a:t>
            </a:r>
          </a:p>
          <a:p>
            <a:r>
              <a:rPr lang="en-US" baseline="0" dirty="0" smtClean="0"/>
              <a:t>Volunteers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Training: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Tagging is manual, and usually requires a lot of time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Executing, testing and refining: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Editing is not possible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Consequently, prototyping usually takes a lot more of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Also, the time consumption during recognition may not be ideal for real time interaction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Not always the algorithm gives you feedback in which stage of the gesture the user is (</a:t>
            </a:r>
            <a:r>
              <a:rPr lang="en-US" baseline="0" dirty="0" err="1" smtClean="0"/>
              <a:t>adaboost</a:t>
            </a:r>
            <a:r>
              <a:rPr lang="en-US" baseline="0" dirty="0" smtClean="0"/>
              <a:t> vs random forest regression[</a:t>
            </a:r>
            <a:r>
              <a:rPr lang="en-US" baseline="0" dirty="0" err="1" smtClean="0"/>
              <a:t>rfr</a:t>
            </a:r>
            <a:r>
              <a:rPr lang="en-US" baseline="0" dirty="0" smtClean="0"/>
              <a:t>])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Conflicts are not solved here either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1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 defined grammar</a:t>
            </a:r>
            <a:r>
              <a:rPr lang="en-US" baseline="0" dirty="0" smtClean="0"/>
              <a:t> for gesture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96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Remembering,</a:t>
            </a:r>
            <a:r>
              <a:rPr lang="en-US" baseline="0" dirty="0" smtClean="0"/>
              <a:t> we have millions of these devices all over the world</a:t>
            </a:r>
          </a:p>
          <a:p>
            <a:r>
              <a:rPr lang="en-US" dirty="0" smtClean="0"/>
              <a:t>Living rooms, bedrooms, offices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Raw data may be sent to apps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Xbox</a:t>
            </a:r>
            <a:r>
              <a:rPr lang="en-US" baseline="0" dirty="0" smtClean="0"/>
              <a:t> One always on Kinect </a:t>
            </a:r>
          </a:p>
          <a:p>
            <a:r>
              <a:rPr lang="en-US" baseline="0" dirty="0" smtClean="0"/>
              <a:t>Console can be bought without Kinect now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31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also two more topics which I’ll explain</a:t>
            </a:r>
            <a:r>
              <a:rPr lang="en-US" baseline="0" dirty="0" smtClean="0"/>
              <a:t> it better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40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8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Represent the body by vectors</a:t>
            </a:r>
          </a:p>
          <a:p>
            <a:endParaRPr lang="en-US" dirty="0" smtClean="0"/>
          </a:p>
          <a:p>
            <a:r>
              <a:rPr lang="en-US" dirty="0" smtClean="0"/>
              <a:t>Coordinate system is based on user hips and world up vector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EDA1E3-F650-42F6-B1FF-4D565AF8B2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1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0AF1286-6464-4765-8FB2-1BA08AE18292}" type="datetime1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/>
          <p:cNvGrpSpPr/>
          <p:nvPr userDrawn="1"/>
        </p:nvGrpSpPr>
        <p:grpSpPr>
          <a:xfrm>
            <a:off x="0" y="-21081"/>
            <a:ext cx="12192000" cy="4689019"/>
            <a:chOff x="0" y="-21081"/>
            <a:chExt cx="12192000" cy="4689019"/>
          </a:xfrm>
        </p:grpSpPr>
        <p:pic>
          <p:nvPicPr>
            <p:cNvPr id="1032" name="Picture 8" descr="http://www.atpm.com/12.03/quartz/images/lines-3.jpg"/>
            <p:cNvPicPr>
              <a:picLocks noChangeAspect="1" noChangeArrowheads="1"/>
            </p:cNvPicPr>
            <p:nvPr userDrawn="1"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"/>
              <a:ext cx="12192000" cy="4667939"/>
            </a:xfrm>
            <a:prstGeom prst="rect">
              <a:avLst/>
            </a:prstGeom>
            <a:noFill/>
          </p:spPr>
        </p:pic>
        <p:sp>
          <p:nvSpPr>
            <p:cNvPr id="17" name="Rectangle 16"/>
            <p:cNvSpPr/>
            <p:nvPr userDrawn="1"/>
          </p:nvSpPr>
          <p:spPr>
            <a:xfrm>
              <a:off x="8386843" y="-21081"/>
              <a:ext cx="3805157" cy="468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 userDrawn="1"/>
          </p:nvSpPr>
          <p:spPr>
            <a:xfrm>
              <a:off x="0" y="2423160"/>
              <a:ext cx="8386841" cy="2244776"/>
            </a:xfrm>
            <a:prstGeom prst="rect">
              <a:avLst/>
            </a:prstGeom>
            <a:gradFill>
              <a:gsLst>
                <a:gs pos="87000">
                  <a:schemeClr val="bg1">
                    <a:tint val="90000"/>
                    <a:lumMod val="11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80498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E1DC9-42B2-4E5A-885F-D4C74D00C5C7}" type="datetime1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404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6A2C6-BE67-4CFD-A578-F3660D73AF6B}" type="datetime1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8175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A500B-72FC-487F-9D89-73F4365C7A8E}" type="datetime1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794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B304E-B145-47E6-9512-899CAEF5AD52}" type="datetime1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 userDrawn="1"/>
        </p:nvGrpSpPr>
        <p:grpSpPr>
          <a:xfrm>
            <a:off x="0" y="-21081"/>
            <a:ext cx="12192000" cy="4689019"/>
            <a:chOff x="0" y="-21081"/>
            <a:chExt cx="12192000" cy="4689019"/>
          </a:xfrm>
        </p:grpSpPr>
        <p:pic>
          <p:nvPicPr>
            <p:cNvPr id="19" name="Picture 8" descr="http://www.atpm.com/12.03/quartz/images/lines-3.jpg"/>
            <p:cNvPicPr>
              <a:picLocks noChangeAspect="1" noChangeArrowheads="1"/>
            </p:cNvPicPr>
            <p:nvPr userDrawn="1"/>
          </p:nvPicPr>
          <p:blipFill>
            <a:blip r:embed="rId2">
              <a:duotone>
                <a:prstClr val="black"/>
                <a:srgbClr val="36588E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3"/>
              <a:ext cx="12192000" cy="4667939"/>
            </a:xfrm>
            <a:prstGeom prst="rect">
              <a:avLst/>
            </a:prstGeom>
            <a:noFill/>
          </p:spPr>
        </p:pic>
        <p:sp>
          <p:nvSpPr>
            <p:cNvPr id="20" name="Rectangle 19"/>
            <p:cNvSpPr/>
            <p:nvPr userDrawn="1"/>
          </p:nvSpPr>
          <p:spPr>
            <a:xfrm>
              <a:off x="8386843" y="-21081"/>
              <a:ext cx="3805157" cy="46890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0" y="2423160"/>
              <a:ext cx="8386841" cy="2244776"/>
            </a:xfrm>
            <a:prstGeom prst="rect">
              <a:avLst/>
            </a:prstGeom>
            <a:gradFill>
              <a:gsLst>
                <a:gs pos="87000">
                  <a:schemeClr val="bg1">
                    <a:tint val="90000"/>
                    <a:lumMod val="11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5664" y="538289"/>
              <a:ext cx="3195335" cy="3781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82312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BECE3-12EE-4073-981E-912BFA5A85A0}" type="datetime1">
              <a:rPr lang="en-US" smtClean="0"/>
              <a:t>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8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297D8-C825-4033-9FF5-0F3FC4AF5BAD}" type="datetime1">
              <a:rPr lang="en-US" smtClean="0"/>
              <a:t>7/25/2014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897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6E1EB-7AD6-4394-8949-2AB9165DB598}" type="datetime1">
              <a:rPr lang="en-US" smtClean="0"/>
              <a:t>7/25/2014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16574" y="292997"/>
            <a:ext cx="973667" cy="274320"/>
          </a:xfrm>
        </p:spPr>
        <p:txBody>
          <a:bodyPr/>
          <a:lstStyle>
            <a:lvl1pPr algn="ctr">
              <a:defRPr sz="1400"/>
            </a:lvl1pPr>
          </a:lstStyle>
          <a:p>
            <a:fld id="{F13C7E15-10C9-4CC0-98CB-70937C55A7A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244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F50D9-FB08-467F-82C5-7B15909B34C3}" type="datetime1">
              <a:rPr lang="en-US" smtClean="0"/>
              <a:t>7/25/2014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03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FA4E2-B5A4-4B66-B241-1A3D35A7385B}" type="datetime1">
              <a:rPr lang="en-US" smtClean="0"/>
              <a:t>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14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A961B-D066-4D3F-A01F-8C045AA1AAF2}" type="datetime1">
              <a:rPr lang="en-US" smtClean="0"/>
              <a:t>7/25/2014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013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A73A17B-6D1C-4D05-BC1C-B959E32762AC}" type="datetime1">
              <a:rPr lang="en-US" smtClean="0"/>
              <a:t>7/25/2014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13C7E15-10C9-4CC0-98CB-70937C55A7A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271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ransition spd="slow">
    <p:wip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http://www.microsoft.com/global/en-us/kinectforwindows/PublishingImages/galleries/Discover/discover1b-Reflexion-therapy-v2.jpg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Prepose</a:t>
            </a:r>
            <a:r>
              <a:rPr lang="en-US" dirty="0" smtClean="0"/>
              <a:t>: </a:t>
            </a:r>
            <a:r>
              <a:rPr lang="en-US" dirty="0"/>
              <a:t/>
            </a:r>
            <a:br>
              <a:rPr lang="en-US" dirty="0"/>
            </a:br>
            <a:r>
              <a:rPr lang="en-US" sz="4600" dirty="0"/>
              <a:t>Domain Specific Language for Building </a:t>
            </a:r>
            <a:br>
              <a:rPr lang="en-US" sz="4600" dirty="0"/>
            </a:br>
            <a:r>
              <a:rPr lang="en-US" sz="4700" dirty="0"/>
              <a:t>Kinect Gesture-based </a:t>
            </a:r>
            <a:r>
              <a:rPr lang="en-US" sz="4700" dirty="0" smtClean="0"/>
              <a:t>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 smtClean="0"/>
              <a:t>Lucas Silva </a:t>
            </a:r>
            <a:r>
              <a:rPr lang="en-US" b="1" dirty="0" smtClean="0">
                <a:effectLst/>
              </a:rPr>
              <a:t>Figueiredo</a:t>
            </a:r>
            <a:endParaRPr lang="en-US" b="1" dirty="0" smtClean="0"/>
          </a:p>
          <a:p>
            <a:r>
              <a:rPr lang="en-US" dirty="0" smtClean="0"/>
              <a:t>Benjamin Livshits</a:t>
            </a:r>
            <a:br>
              <a:rPr lang="en-US" dirty="0" smtClean="0"/>
            </a:br>
            <a:r>
              <a:rPr lang="en-US" dirty="0" smtClean="0"/>
              <a:t>David Molnar</a:t>
            </a:r>
          </a:p>
          <a:p>
            <a:pPr algn="r"/>
            <a:r>
              <a:rPr lang="en-US" dirty="0" smtClean="0"/>
              <a:t>with help from</a:t>
            </a:r>
          </a:p>
          <a:p>
            <a:pPr algn="r"/>
            <a:r>
              <a:rPr lang="en-US" dirty="0" smtClean="0"/>
              <a:t>Margus Veanes and Loris </a:t>
            </a:r>
            <a:r>
              <a:rPr lang="en-US" dirty="0" err="1" smtClean="0"/>
              <a:t>d’Anton</a:t>
            </a:r>
            <a:r>
              <a:rPr lang="en-US" dirty="0" err="1"/>
              <a:t>i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234631" y="-3988566"/>
            <a:ext cx="10047901" cy="3488180"/>
            <a:chOff x="1234631" y="-3988566"/>
            <a:chExt cx="10047901" cy="3488180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953" y="-3893064"/>
              <a:ext cx="2743200" cy="3392678"/>
            </a:xfrm>
            <a:prstGeom prst="rect">
              <a:avLst/>
            </a:prstGeom>
          </p:spPr>
        </p:pic>
        <p:pic>
          <p:nvPicPr>
            <p:cNvPr id="6" name="Picture 4" descr="http://www.conceptart.org/forums/attachment.php?attachmentid=1745150&amp;d=1363463267"/>
            <p:cNvPicPr>
              <a:picLocks noChangeAspect="1" noChangeArrowheads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623692" y="-3988566"/>
              <a:ext cx="1658840" cy="3039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http://www.conceptart.org/forums/attachment.php?attachmentid=1745150&amp;d=1363463267"/>
            <p:cNvPicPr>
              <a:picLocks noChangeAspect="1" noChangeArrowheads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21170" y="-3567280"/>
              <a:ext cx="1823402" cy="3039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http://static.comicvine.com/uploads/original/8/81850/3314117-gestures02.jpg"/>
            <p:cNvPicPr>
              <a:picLocks noChangeAspect="1" noChangeArrowheads="1"/>
            </p:cNvPicPr>
            <p:nvPr userDrawn="1"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631" y="-3687578"/>
              <a:ext cx="3200400" cy="2981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conceptart.org/forums/attachment.php?attachmentid=1745150&amp;d=1363463267"/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930730" y="-3627430"/>
              <a:ext cx="1490440" cy="3039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64" y="538289"/>
            <a:ext cx="3195335" cy="378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693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</a:t>
            </a:r>
            <a:r>
              <a:rPr lang="en-US"/>
              <a:t>: </a:t>
            </a:r>
            <a:r>
              <a:rPr lang="en-US" smtClean="0"/>
              <a:t>Trainer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on</a:t>
            </a:r>
          </a:p>
          <a:p>
            <a:endParaRPr lang="en-US" dirty="0"/>
          </a:p>
          <a:p>
            <a:r>
              <a:rPr lang="en-US" dirty="0"/>
              <a:t>Monitors user’s progress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Only </a:t>
            </a:r>
            <a:r>
              <a:rPr lang="en-US" dirty="0"/>
              <a:t>needs to report </a:t>
            </a:r>
            <a:r>
              <a:rPr lang="en-US" i="1" dirty="0"/>
              <a:t>progress </a:t>
            </a:r>
            <a:r>
              <a:rPr lang="en-US" dirty="0"/>
              <a:t>or </a:t>
            </a:r>
            <a:r>
              <a:rPr lang="en-US" i="1" dirty="0"/>
              <a:t>completion</a:t>
            </a:r>
          </a:p>
          <a:p>
            <a:endParaRPr lang="en-US" dirty="0"/>
          </a:p>
          <a:p>
            <a:r>
              <a:rPr lang="en-US" dirty="0"/>
              <a:t>May run concurrently (e.g. passive health monitoring)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88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  <a:r>
              <a:rPr lang="en-US"/>
              <a:t>: </a:t>
            </a:r>
            <a:r>
              <a:rPr lang="en-US" smtClean="0"/>
              <a:t>Prepose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09160" y="2346960"/>
            <a:ext cx="6507480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GESTURE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fourth-position-en-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cross-legs-one-behind-the-other: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</a:t>
            </a:r>
            <a:r>
              <a:rPr lang="en-US" dirty="0">
                <a:solidFill>
                  <a:srgbClr val="D09E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left ankle 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behind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 ankle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left ankle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 ankle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high-arc-arms-to-right: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point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arms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down,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 arm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1482A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70 degrees 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left elbow </a:t>
            </a:r>
            <a:r>
              <a:rPr lang="en-US" dirty="0">
                <a:solidFill>
                  <a:srgbClr val="1482A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degrees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left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solidFill>
                  <a:srgbClr val="CC33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your</a:t>
            </a:r>
            <a:r>
              <a:rPr lang="en-US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left wrist </a:t>
            </a:r>
            <a:r>
              <a:rPr lang="en-US" dirty="0">
                <a:solidFill>
                  <a:srgbClr val="1482AC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25 degrees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right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cross-legs-one-behind-the-other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high-arc-arms-to-right.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346960"/>
            <a:ext cx="2910840" cy="41452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175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a Phrase </a:t>
            </a:r>
            <a:r>
              <a:rPr lang="en-US" smtClean="0"/>
              <a:t>in Prepose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42775" y="3734664"/>
            <a:ext cx="7449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</a:t>
            </a:r>
            <a:r>
              <a:rPr lang="en-US" sz="2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elbow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degrees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</a:t>
            </a:r>
            <a:r>
              <a:rPr 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3578088" y="4441432"/>
            <a:ext cx="1457740" cy="612648"/>
          </a:xfrm>
          <a:prstGeom prst="borderCallout1">
            <a:avLst>
              <a:gd name="adj1" fmla="val 51196"/>
              <a:gd name="adj2" fmla="val 98913"/>
              <a:gd name="adj3" fmla="val -43244"/>
              <a:gd name="adj4" fmla="val 1310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body part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5440018" y="4465524"/>
            <a:ext cx="914400" cy="612648"/>
          </a:xfrm>
          <a:prstGeom prst="borderCallout1">
            <a:avLst>
              <a:gd name="adj1" fmla="val 51196"/>
              <a:gd name="adj2" fmla="val 98913"/>
              <a:gd name="adj3" fmla="val -45407"/>
              <a:gd name="adj4" fmla="val 1892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2"/>
                </a:solidFill>
              </a:rPr>
              <a:t>angle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Line Callout 1 6"/>
          <p:cNvSpPr/>
          <p:nvPr/>
        </p:nvSpPr>
        <p:spPr>
          <a:xfrm>
            <a:off x="7262192" y="4492635"/>
            <a:ext cx="1325217" cy="612648"/>
          </a:xfrm>
          <a:prstGeom prst="borderCallout1">
            <a:avLst>
              <a:gd name="adj1" fmla="val 51196"/>
              <a:gd name="adj2" fmla="val 98913"/>
              <a:gd name="adj3" fmla="val -55081"/>
              <a:gd name="adj4" fmla="val 1583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direction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1679716" y="4492635"/>
            <a:ext cx="1325217" cy="612648"/>
          </a:xfrm>
          <a:prstGeom prst="borderCallout1">
            <a:avLst>
              <a:gd name="adj1" fmla="val 51196"/>
              <a:gd name="adj2" fmla="val 98913"/>
              <a:gd name="adj3" fmla="val -60549"/>
              <a:gd name="adj4" fmla="val 1402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280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1229" y="744747"/>
            <a:ext cx="1959461" cy="3162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interpretation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42775" y="3734664"/>
            <a:ext cx="74495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rotate</a:t>
            </a:r>
            <a:r>
              <a:rPr lang="en-US" sz="2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elbow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degrees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960955" y="4564397"/>
            <a:ext cx="3398445" cy="1059164"/>
          </a:xfrm>
          <a:prstGeom prst="wedgeRoundRectCallout">
            <a:avLst>
              <a:gd name="adj1" fmla="val -8182"/>
              <a:gd name="adj2" fmla="val -73520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Our prototype hard codes verb implementations, but they could be sub-gestures created manually</a:t>
            </a:r>
            <a:endParaRPr lang="en-US" sz="1600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2265755" y="2617470"/>
            <a:ext cx="2627979" cy="810682"/>
          </a:xfrm>
          <a:prstGeom prst="wedgeRoundRectCallout">
            <a:avLst>
              <a:gd name="adj1" fmla="val -8229"/>
              <a:gd name="adj2" fmla="val 73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 actions</a:t>
            </a:r>
            <a:r>
              <a:rPr lang="en-US" sz="1600" i="1" dirty="0" smtClean="0"/>
              <a:t> </a:t>
            </a:r>
            <a:r>
              <a:rPr lang="en-US" sz="1600" dirty="0" smtClean="0"/>
              <a:t>are </a:t>
            </a:r>
            <a:r>
              <a:rPr lang="en-US" sz="1600" b="1" dirty="0" smtClean="0"/>
              <a:t>functions</a:t>
            </a:r>
            <a:r>
              <a:rPr lang="en-US" sz="1600" dirty="0" smtClean="0"/>
              <a:t> of the recognized skeleton</a:t>
            </a:r>
            <a:endParaRPr lang="en-US" sz="16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5746892" y="4588723"/>
            <a:ext cx="2829842" cy="736601"/>
          </a:xfrm>
          <a:prstGeom prst="wedgeRoundRectCallout">
            <a:avLst>
              <a:gd name="adj1" fmla="val -8470"/>
              <a:gd name="adj2" fmla="val -91187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“20 degrees” is an </a:t>
            </a:r>
            <a:r>
              <a:rPr lang="en-US" sz="1600" b="1" dirty="0" smtClean="0"/>
              <a:t>argument</a:t>
            </a:r>
            <a:r>
              <a:rPr lang="en-US" sz="1600" dirty="0" smtClean="0"/>
              <a:t> to the function “rotate” </a:t>
            </a:r>
            <a:endParaRPr lang="en-US" sz="16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8964226" y="4591279"/>
            <a:ext cx="2829842" cy="734045"/>
          </a:xfrm>
          <a:prstGeom prst="wedgeRoundRectCallout">
            <a:avLst>
              <a:gd name="adj1" fmla="val -33408"/>
              <a:gd name="adj2" fmla="val -93091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“left” is an </a:t>
            </a:r>
            <a:r>
              <a:rPr lang="en-US" sz="1600" b="1" dirty="0" smtClean="0"/>
              <a:t>argument</a:t>
            </a:r>
            <a:r>
              <a:rPr lang="en-US" sz="1600" dirty="0" smtClean="0"/>
              <a:t> to the function “rotate” </a:t>
            </a:r>
            <a:endParaRPr lang="en-US" sz="1600" dirty="0"/>
          </a:p>
        </p:txBody>
      </p:sp>
      <p:cxnSp>
        <p:nvCxnSpPr>
          <p:cNvPr id="12" name="Straight Arrow Connector 11"/>
          <p:cNvCxnSpPr>
            <a:stCxn id="5" idx="0"/>
          </p:cNvCxnSpPr>
          <p:nvPr/>
        </p:nvCxnSpPr>
        <p:spPr>
          <a:xfrm flipV="1">
            <a:off x="6167545" y="2025396"/>
            <a:ext cx="1764875" cy="1709268"/>
          </a:xfrm>
          <a:prstGeom prst="straightConnector1">
            <a:avLst/>
          </a:prstGeom>
          <a:ln w="28575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9366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ヒラギノ角ゴ Pro W3" pitchFamily="48" charset="-128"/>
                <a:cs typeface="ヒラギノ角ゴ Pro W3" pitchFamily="48" charset="-128"/>
              </a:rPr>
              <a:t>Prepose </a:t>
            </a:r>
            <a:r>
              <a:rPr lang="en-US" dirty="0" smtClean="0">
                <a:ea typeface="ヒラギノ角ゴ Pro W3" pitchFamily="48" charset="-128"/>
                <a:cs typeface="ヒラギノ角ゴ Pro W3" pitchFamily="48" charset="-128"/>
              </a:rPr>
              <a:t>Architecture</a:t>
            </a:r>
          </a:p>
        </p:txBody>
      </p:sp>
      <p:pic>
        <p:nvPicPr>
          <p:cNvPr id="13" name="Picture 2" descr="Kawinn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32266" y="9183383"/>
            <a:ext cx="423128" cy="8464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Group 35"/>
          <p:cNvGrpSpPr/>
          <p:nvPr/>
        </p:nvGrpSpPr>
        <p:grpSpPr>
          <a:xfrm>
            <a:off x="9785400" y="2521859"/>
            <a:ext cx="1520895" cy="3055872"/>
            <a:chOff x="7477758" y="2345105"/>
            <a:chExt cx="1520895" cy="3055872"/>
          </a:xfrm>
        </p:grpSpPr>
        <p:sp>
          <p:nvSpPr>
            <p:cNvPr id="2" name="Rectangle 36"/>
            <p:cNvSpPr/>
            <p:nvPr/>
          </p:nvSpPr>
          <p:spPr>
            <a:xfrm>
              <a:off x="7477758" y="2345105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App 0</a:t>
              </a:r>
              <a:endParaRPr lang="en-US" b="1" dirty="0"/>
            </a:p>
          </p:txBody>
        </p:sp>
        <p:sp>
          <p:nvSpPr>
            <p:cNvPr id="19" name="Rectangle 37"/>
            <p:cNvSpPr/>
            <p:nvPr/>
          </p:nvSpPr>
          <p:spPr>
            <a:xfrm>
              <a:off x="7477758" y="2973526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App 1</a:t>
              </a:r>
              <a:endParaRPr lang="en-US" b="1" dirty="0"/>
            </a:p>
          </p:txBody>
        </p:sp>
        <p:sp>
          <p:nvSpPr>
            <p:cNvPr id="24" name="Rectangle 38"/>
            <p:cNvSpPr/>
            <p:nvPr/>
          </p:nvSpPr>
          <p:spPr>
            <a:xfrm>
              <a:off x="7487905" y="3601947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App 2</a:t>
              </a:r>
              <a:endParaRPr lang="en-US" b="1" dirty="0"/>
            </a:p>
          </p:txBody>
        </p:sp>
        <p:sp>
          <p:nvSpPr>
            <p:cNvPr id="25" name="Rectangle 39"/>
            <p:cNvSpPr/>
            <p:nvPr/>
          </p:nvSpPr>
          <p:spPr>
            <a:xfrm>
              <a:off x="7487905" y="4230368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App 3</a:t>
              </a:r>
              <a:endParaRPr lang="en-US" b="1" dirty="0"/>
            </a:p>
          </p:txBody>
        </p:sp>
        <p:sp>
          <p:nvSpPr>
            <p:cNvPr id="26" name="Rectangle 40"/>
            <p:cNvSpPr/>
            <p:nvPr/>
          </p:nvSpPr>
          <p:spPr>
            <a:xfrm>
              <a:off x="7487905" y="4858789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App 4</a:t>
              </a:r>
              <a:endParaRPr lang="en-US" b="1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9639" y="3023107"/>
            <a:ext cx="1841102" cy="848047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5211831" y="2201803"/>
            <a:ext cx="1637416" cy="3894199"/>
            <a:chOff x="5211831" y="2201803"/>
            <a:chExt cx="1637416" cy="3894199"/>
          </a:xfrm>
        </p:grpSpPr>
        <p:sp>
          <p:nvSpPr>
            <p:cNvPr id="16" name="Rectangle 15"/>
            <p:cNvSpPr/>
            <p:nvPr/>
          </p:nvSpPr>
          <p:spPr bwMode="auto">
            <a:xfrm>
              <a:off x="5211832" y="2201803"/>
              <a:ext cx="1637415" cy="3233736"/>
            </a:xfrm>
            <a:prstGeom prst="rect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99" tIns="60949" rIns="121899" bIns="6094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987"/>
              <a:endParaRPr kumimoji="1" lang="en-GB" sz="2000" dirty="0">
                <a:latin typeface="+mj-lt"/>
              </a:endParaRPr>
            </a:p>
            <a:p>
              <a:pPr algn="ctr" defTabSz="1218987"/>
              <a:r>
                <a:rPr kumimoji="1" lang="en-GB" sz="2000" b="1" smtClean="0">
                  <a:solidFill>
                    <a:schemeClr val="bg1"/>
                  </a:solidFill>
                  <a:latin typeface="+mj-lt"/>
                </a:rPr>
                <a:t>Prepose </a:t>
              </a:r>
              <a:endParaRPr kumimoji="1" lang="en-GB" sz="2000" b="1" dirty="0">
                <a:solidFill>
                  <a:schemeClr val="bg1"/>
                </a:solidFill>
                <a:latin typeface="+mj-lt"/>
              </a:endParaRPr>
            </a:p>
            <a:p>
              <a:pPr algn="ctr" defTabSz="1218987"/>
              <a:r>
                <a:rPr kumimoji="1" lang="en-GB" sz="2000" b="1" dirty="0" smtClean="0">
                  <a:solidFill>
                    <a:schemeClr val="bg1"/>
                  </a:solidFill>
                  <a:latin typeface="+mj-lt"/>
                </a:rPr>
                <a:t>interpreter </a:t>
              </a:r>
            </a:p>
            <a:p>
              <a:pPr algn="ctr" defTabSz="1218987"/>
              <a:r>
                <a:rPr kumimoji="1" lang="en-GB" sz="2000" b="1" dirty="0" smtClean="0">
                  <a:solidFill>
                    <a:schemeClr val="bg1"/>
                  </a:solidFill>
                  <a:latin typeface="+mj-lt"/>
                </a:rPr>
                <a:t>and </a:t>
              </a:r>
            </a:p>
            <a:p>
              <a:pPr algn="ctr" defTabSz="1218987"/>
              <a:r>
                <a:rPr kumimoji="1" lang="en-GB" sz="2000" b="1" dirty="0" smtClean="0">
                  <a:solidFill>
                    <a:schemeClr val="bg1"/>
                  </a:solidFill>
                  <a:latin typeface="+mj-lt"/>
                </a:rPr>
                <a:t>runtime</a:t>
              </a:r>
              <a:endParaRPr kumimoji="1" lang="en-GB" sz="20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Rectangle 8"/>
            <p:cNvSpPr/>
            <p:nvPr/>
          </p:nvSpPr>
          <p:spPr bwMode="auto">
            <a:xfrm>
              <a:off x="5211831" y="4789353"/>
              <a:ext cx="1637415" cy="1306649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99" tIns="60949" rIns="121899" bIns="6094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218987"/>
              <a:r>
                <a:rPr kumimoji="1" lang="en-GB" sz="2000" b="1" dirty="0" smtClean="0">
                  <a:solidFill>
                    <a:schemeClr val="bg1"/>
                  </a:solidFill>
                  <a:latin typeface="+mj-lt"/>
                </a:rPr>
                <a:t>MSR Z3 constraint solver</a:t>
              </a:r>
            </a:p>
          </p:txBody>
        </p:sp>
      </p:grpSp>
      <p:sp>
        <p:nvSpPr>
          <p:cNvPr id="32" name="Pentagon 13"/>
          <p:cNvSpPr/>
          <p:nvPr/>
        </p:nvSpPr>
        <p:spPr bwMode="auto">
          <a:xfrm flipH="1">
            <a:off x="7120673" y="3039779"/>
            <a:ext cx="2508665" cy="576579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GB" sz="2700" b="1" dirty="0" err="1" smtClean="0">
                <a:latin typeface="+mj-lt"/>
              </a:rPr>
              <a:t>Prepose</a:t>
            </a:r>
            <a:r>
              <a:rPr kumimoji="1" lang="en-GB" sz="2700" b="1" dirty="0" smtClean="0">
                <a:latin typeface="+mj-lt"/>
              </a:rPr>
              <a:t> Code</a:t>
            </a:r>
            <a:endParaRPr kumimoji="1" lang="en-GB" sz="2700" b="1" dirty="0">
              <a:latin typeface="+mj-lt"/>
            </a:endParaRPr>
          </a:p>
        </p:txBody>
      </p:sp>
      <p:cxnSp>
        <p:nvCxnSpPr>
          <p:cNvPr id="15" name="Straight Connector 29"/>
          <p:cNvCxnSpPr/>
          <p:nvPr/>
        </p:nvCxnSpPr>
        <p:spPr>
          <a:xfrm>
            <a:off x="7001933" y="1676400"/>
            <a:ext cx="0" cy="4690533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Line Callout 1 34"/>
          <p:cNvSpPr/>
          <p:nvPr/>
        </p:nvSpPr>
        <p:spPr>
          <a:xfrm>
            <a:off x="6070965" y="313737"/>
            <a:ext cx="1839076" cy="815432"/>
          </a:xfrm>
          <a:prstGeom prst="borderCallout1">
            <a:avLst>
              <a:gd name="adj1" fmla="val 99347"/>
              <a:gd name="adj2" fmla="val 51110"/>
              <a:gd name="adj3" fmla="val 144549"/>
              <a:gd name="adj4" fmla="val 50851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Trust boundary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1" name="Pentagon 50"/>
          <p:cNvSpPr/>
          <p:nvPr/>
        </p:nvSpPr>
        <p:spPr bwMode="auto">
          <a:xfrm>
            <a:off x="7151918" y="4456271"/>
            <a:ext cx="2508666" cy="596714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US" sz="2700" b="1" dirty="0">
                <a:latin typeface="+mj-lt"/>
              </a:rPr>
              <a:t>Gesture Events</a:t>
            </a:r>
          </a:p>
        </p:txBody>
      </p:sp>
      <p:pic>
        <p:nvPicPr>
          <p:cNvPr id="27" name="Picture 4" descr="poses2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434" y="2509959"/>
            <a:ext cx="857024" cy="293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92" y="2306964"/>
            <a:ext cx="1005939" cy="2937569"/>
          </a:xfrm>
          <a:prstGeom prst="rect">
            <a:avLst/>
          </a:prstGeom>
        </p:spPr>
      </p:pic>
      <p:pic>
        <p:nvPicPr>
          <p:cNvPr id="23" name="Picture 4" descr="poses2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9327" y="3196532"/>
            <a:ext cx="939913" cy="291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entagon 3"/>
          <p:cNvSpPr/>
          <p:nvPr/>
        </p:nvSpPr>
        <p:spPr bwMode="auto">
          <a:xfrm>
            <a:off x="3066815" y="3871154"/>
            <a:ext cx="1783926" cy="585117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GB" sz="2700" b="1" dirty="0" smtClean="0">
                <a:latin typeface="+mj-lt"/>
              </a:rPr>
              <a:t>Skeleton</a:t>
            </a:r>
            <a:endParaRPr kumimoji="1" lang="en-GB" sz="2700" b="1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996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51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878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Screens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61" y="1817329"/>
            <a:ext cx="6851271" cy="40227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267" y="2100622"/>
            <a:ext cx="6858041" cy="4026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77" y="2649744"/>
            <a:ext cx="6851271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5452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Complementary to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171271" y="2084832"/>
            <a:ext cx="5376674" cy="4230414"/>
          </a:xfr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/>
          </a:p>
          <a:p>
            <a:pPr marL="0" indent="0">
              <a:lnSpc>
                <a:spcPct val="120000"/>
              </a:lnSpc>
              <a:buNone/>
            </a:pPr>
            <a:r>
              <a:rPr lang="en-US" smtClean="0"/>
              <a:t>	Declarative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mtClean="0"/>
              <a:t>	Close to English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mtClean="0"/>
              <a:t>	Easy to understand and refine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mtClean="0"/>
              <a:t>	Fast coding and prototyping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mtClean="0"/>
              <a:t>	Reusable components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mtClean="0"/>
              <a:t>	Open </a:t>
            </a:r>
            <a:r>
              <a:rPr lang="en-US"/>
              <a:t>to different interpretations of </a:t>
            </a:r>
            <a:r>
              <a:rPr lang="en-US" smtClean="0"/>
              <a:t>	the </a:t>
            </a:r>
            <a:r>
              <a:rPr lang="en-US"/>
              <a:t>underlying </a:t>
            </a:r>
            <a:r>
              <a:rPr lang="en-US" smtClean="0"/>
              <a:t>actions</a:t>
            </a: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half" idx="1"/>
          </p:nvPr>
        </p:nvSpPr>
        <p:spPr>
          <a:xfrm>
            <a:off x="6815326" y="2084832"/>
            <a:ext cx="4336150" cy="4230414"/>
          </a:xfr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/>
          </a:p>
          <a:p>
            <a:pPr marL="0" indent="0">
              <a:lnSpc>
                <a:spcPct val="120000"/>
              </a:lnSpc>
              <a:buNone/>
            </a:pPr>
            <a:r>
              <a:rPr lang="en-US" smtClean="0"/>
              <a:t>	Analysis Power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</a:t>
            </a:r>
            <a:r>
              <a:rPr lang="en-US" smtClean="0"/>
              <a:t>Safety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/>
              <a:t>	</a:t>
            </a:r>
            <a:r>
              <a:rPr lang="en-US" smtClean="0"/>
              <a:t>Conflict Detection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mtClean="0"/>
              <a:t>	Target Generation</a:t>
            </a:r>
            <a:endParaRPr lang="en-US"/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en-US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802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Analyses: Safety</a:t>
            </a:r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4555149" y="1969217"/>
            <a:ext cx="4073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Just because </a:t>
            </a:r>
            <a:r>
              <a:rPr lang="en-US" sz="2000" b="1" dirty="0" smtClean="0"/>
              <a:t>you can ask </a:t>
            </a:r>
            <a:r>
              <a:rPr lang="en-US" sz="2000" dirty="0" smtClean="0"/>
              <a:t>the user to make a gesture </a:t>
            </a:r>
            <a:r>
              <a:rPr lang="en-US" sz="2000" b="1" dirty="0" smtClean="0"/>
              <a:t>doesn’t mean you should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smtClean="0"/>
              <a:t>Prepose </a:t>
            </a:r>
            <a:r>
              <a:rPr lang="en-US" sz="2000" dirty="0" smtClean="0"/>
              <a:t>can check if an app asks the user to move in a </a:t>
            </a:r>
            <a:r>
              <a:rPr lang="en-US" sz="2000" b="1" smtClean="0"/>
              <a:t>dangerous way</a:t>
            </a:r>
            <a:r>
              <a:rPr lang="en-US" sz="2000" smtClean="0"/>
              <a:t>. 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http://amaxentertainment.com/wp-content/uploads/2012/07/contortionist_014-682x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15" y="1965433"/>
            <a:ext cx="2856047" cy="4288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4177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CHecking Safety with Z3</a:t>
            </a:r>
            <a:endParaRPr lang="pt-BR"/>
          </a:p>
        </p:txBody>
      </p:sp>
      <p:grpSp>
        <p:nvGrpSpPr>
          <p:cNvPr id="10" name="Group 9"/>
          <p:cNvGrpSpPr/>
          <p:nvPr/>
        </p:nvGrpSpPr>
        <p:grpSpPr>
          <a:xfrm>
            <a:off x="767256" y="2575035"/>
            <a:ext cx="2585544" cy="3016469"/>
            <a:chOff x="1629104" y="1786759"/>
            <a:chExt cx="1744718" cy="3016469"/>
          </a:xfrm>
        </p:grpSpPr>
        <p:sp>
          <p:nvSpPr>
            <p:cNvPr id="9" name="Rectangle 8"/>
            <p:cNvSpPr/>
            <p:nvPr/>
          </p:nvSpPr>
          <p:spPr>
            <a:xfrm>
              <a:off x="1629104" y="1786759"/>
              <a:ext cx="1744718" cy="301646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mtClean="0"/>
                <a:t>Safety Check</a:t>
              </a:r>
              <a:endParaRPr lang="pt-BR"/>
            </a:p>
          </p:txBody>
        </p:sp>
        <p:grpSp>
          <p:nvGrpSpPr>
            <p:cNvPr id="3" name="Group 35"/>
            <p:cNvGrpSpPr/>
            <p:nvPr/>
          </p:nvGrpSpPr>
          <p:grpSpPr>
            <a:xfrm>
              <a:off x="1723965" y="2259100"/>
              <a:ext cx="1520895" cy="2427451"/>
              <a:chOff x="7477758" y="2345105"/>
              <a:chExt cx="1520895" cy="2427451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4" name="Rectangle 36"/>
              <p:cNvSpPr/>
              <p:nvPr/>
            </p:nvSpPr>
            <p:spPr>
              <a:xfrm>
                <a:off x="7477758" y="2345105"/>
                <a:ext cx="1510748" cy="5421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Spine Constraint</a:t>
                </a:r>
                <a:endParaRPr lang="en-US" b="1" dirty="0"/>
              </a:p>
            </p:txBody>
          </p:sp>
          <p:sp>
            <p:nvSpPr>
              <p:cNvPr id="5" name="Rectangle 37"/>
              <p:cNvSpPr/>
              <p:nvPr/>
            </p:nvSpPr>
            <p:spPr>
              <a:xfrm>
                <a:off x="7477758" y="2973526"/>
                <a:ext cx="1510748" cy="5421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Elbows Constraint</a:t>
                </a:r>
                <a:endParaRPr lang="en-US" b="1" dirty="0"/>
              </a:p>
            </p:txBody>
          </p:sp>
          <p:sp>
            <p:nvSpPr>
              <p:cNvPr id="6" name="Rectangle 38"/>
              <p:cNvSpPr/>
              <p:nvPr/>
            </p:nvSpPr>
            <p:spPr>
              <a:xfrm>
                <a:off x="7487905" y="3601947"/>
                <a:ext cx="1510748" cy="5421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Shoulders Constraint</a:t>
                </a:r>
                <a:endParaRPr lang="en-US" b="1" dirty="0"/>
              </a:p>
            </p:txBody>
          </p:sp>
          <p:sp>
            <p:nvSpPr>
              <p:cNvPr id="7" name="Rectangle 39"/>
              <p:cNvSpPr/>
              <p:nvPr/>
            </p:nvSpPr>
            <p:spPr>
              <a:xfrm>
                <a:off x="7487905" y="4230368"/>
                <a:ext cx="1510748" cy="54218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smtClean="0"/>
                  <a:t>…</a:t>
                </a:r>
                <a:endParaRPr lang="en-US" b="1" dirty="0"/>
              </a:p>
            </p:txBody>
          </p:sp>
        </p:grpSp>
      </p:grpSp>
      <p:sp>
        <p:nvSpPr>
          <p:cNvPr id="11" name="Rectangle 10"/>
          <p:cNvSpPr/>
          <p:nvPr/>
        </p:nvSpPr>
        <p:spPr>
          <a:xfrm>
            <a:off x="6170097" y="2575035"/>
            <a:ext cx="2411862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GESTURE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gesture: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 </a:t>
            </a:r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EXECUTION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step1,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            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step2.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62206" y="3047376"/>
            <a:ext cx="998483" cy="504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Body</a:t>
            </a:r>
            <a:endParaRPr lang="pt-BR"/>
          </a:p>
        </p:txBody>
      </p:sp>
      <p:cxnSp>
        <p:nvCxnSpPr>
          <p:cNvPr id="14" name="Straight Arrow Connector 13"/>
          <p:cNvCxnSpPr>
            <a:stCxn id="12" idx="3"/>
          </p:cNvCxnSpPr>
          <p:nvPr/>
        </p:nvCxnSpPr>
        <p:spPr>
          <a:xfrm flipV="1">
            <a:off x="5260689" y="3299624"/>
            <a:ext cx="211757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391255" y="3047376"/>
            <a:ext cx="998483" cy="5044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Body</a:t>
            </a:r>
            <a:endParaRPr lang="pt-BR"/>
          </a:p>
        </p:txBody>
      </p:sp>
      <p:cxnSp>
        <p:nvCxnSpPr>
          <p:cNvPr id="23" name="Straight Arrow Connector 22"/>
          <p:cNvCxnSpPr>
            <a:endCxn id="22" idx="1"/>
          </p:cNvCxnSpPr>
          <p:nvPr/>
        </p:nvCxnSpPr>
        <p:spPr>
          <a:xfrm>
            <a:off x="8187559" y="3299625"/>
            <a:ext cx="12036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2" idx="3"/>
          </p:cNvCxnSpPr>
          <p:nvPr/>
        </p:nvCxnSpPr>
        <p:spPr>
          <a:xfrm flipH="1">
            <a:off x="5884164" y="3299625"/>
            <a:ext cx="4505574" cy="783644"/>
          </a:xfrm>
          <a:prstGeom prst="bentConnector3">
            <a:avLst>
              <a:gd name="adj1" fmla="val -5074"/>
            </a:avLst>
          </a:prstGeom>
          <a:ln w="28575" cap="rnd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flipV="1">
            <a:off x="5884164" y="3589564"/>
            <a:ext cx="1494098" cy="493706"/>
          </a:xfrm>
          <a:prstGeom prst="bentConnector3">
            <a:avLst>
              <a:gd name="adj1" fmla="val 55"/>
            </a:avLst>
          </a:prstGeom>
          <a:ln w="28575" cap="rnd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20137" y="2678044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assume that it is safe</a:t>
            </a:r>
            <a:endParaRPr lang="pt-BR"/>
          </a:p>
        </p:txBody>
      </p:sp>
      <p:sp>
        <p:nvSpPr>
          <p:cNvPr id="39" name="TextBox 38"/>
          <p:cNvSpPr txBox="1"/>
          <p:nvPr/>
        </p:nvSpPr>
        <p:spPr>
          <a:xfrm>
            <a:off x="8952354" y="2678044"/>
            <a:ext cx="187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ask if it is still safe</a:t>
            </a:r>
            <a:endParaRPr lang="pt-BR"/>
          </a:p>
        </p:txBody>
      </p:sp>
      <p:sp>
        <p:nvSpPr>
          <p:cNvPr id="40" name="TextBox 39"/>
          <p:cNvSpPr txBox="1"/>
          <p:nvPr/>
        </p:nvSpPr>
        <p:spPr>
          <a:xfrm>
            <a:off x="10675671" y="3491131"/>
            <a:ext cx="68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if yes</a:t>
            </a:r>
            <a:endParaRPr lang="pt-BR"/>
          </a:p>
        </p:txBody>
      </p:sp>
      <p:sp>
        <p:nvSpPr>
          <p:cNvPr id="42" name="Rectangle 41"/>
          <p:cNvSpPr/>
          <p:nvPr/>
        </p:nvSpPr>
        <p:spPr>
          <a:xfrm>
            <a:off x="4262206" y="3551874"/>
            <a:ext cx="998483" cy="962544"/>
          </a:xfrm>
          <a:prstGeom prst="rect">
            <a:avLst/>
          </a:prstGeom>
          <a:solidFill>
            <a:srgbClr val="7AB2AE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smtClean="0"/>
              <a:t>head x,y,z</a:t>
            </a:r>
          </a:p>
          <a:p>
            <a:pPr algn="ctr"/>
            <a:r>
              <a:rPr lang="en-US" sz="1400" smtClean="0"/>
              <a:t>neck x,y,z</a:t>
            </a:r>
          </a:p>
          <a:p>
            <a:pPr algn="ctr"/>
            <a:r>
              <a:rPr lang="en-US" sz="1400" smtClean="0"/>
              <a:t>spine x,y,z</a:t>
            </a:r>
          </a:p>
          <a:p>
            <a:pPr algn="ctr"/>
            <a:r>
              <a:rPr lang="en-US" sz="1400" smtClean="0"/>
              <a:t>…</a:t>
            </a:r>
            <a:endParaRPr lang="pt-BR" sz="140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3607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2" grpId="0" animBg="1"/>
      <p:bldP spid="38" grpId="0"/>
      <p:bldP spid="39" grpId="0"/>
      <p:bldP spid="40" grpId="0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Kinect </a:t>
            </a:r>
            <a:r>
              <a:rPr lang="en-US" dirty="0"/>
              <a:t>Enables</a:t>
            </a:r>
            <a:r>
              <a:rPr lang="en-US"/>
              <a:t> Natural User Interface (</a:t>
            </a:r>
            <a:r>
              <a:rPr lang="en-US" smtClean="0"/>
              <a:t>NUI)</a:t>
            </a:r>
            <a:endParaRPr lang="en-US" dirty="0"/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2" y="2698750"/>
            <a:ext cx="3201458" cy="3245314"/>
          </a:xfrm>
          <a:prstGeom prst="rect">
            <a:avLst/>
          </a:prstGeom>
        </p:spPr>
      </p:pic>
      <p:pic>
        <p:nvPicPr>
          <p:cNvPr id="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54" y="2328862"/>
            <a:ext cx="7591425" cy="41814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22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Analyses: Conflicts</a:t>
            </a:r>
            <a:endParaRPr lang="en-US" dirty="0"/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44" y="2542407"/>
            <a:ext cx="3253790" cy="2076189"/>
          </a:xfrm>
          <a:prstGeom prst="rect">
            <a:avLst/>
          </a:prstGeom>
        </p:spPr>
      </p:pic>
      <p:sp>
        <p:nvSpPr>
          <p:cNvPr id="4" name="Rectangle 6"/>
          <p:cNvSpPr/>
          <p:nvPr/>
        </p:nvSpPr>
        <p:spPr bwMode="auto">
          <a:xfrm>
            <a:off x="5211832" y="2201803"/>
            <a:ext cx="1637415" cy="3233736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99" tIns="60949" rIns="121899" bIns="60949" numCol="1" rtlCol="0" anchor="ctr" anchorCtr="0" compatLnSpc="1">
            <a:prstTxWarp prst="textNoShape">
              <a:avLst/>
            </a:prstTxWarp>
          </a:bodyPr>
          <a:lstStyle/>
          <a:p>
            <a:pPr algn="ctr" defTabSz="1218987"/>
            <a:endParaRPr kumimoji="1" lang="en-GB" sz="2000" dirty="0" smtClean="0">
              <a:latin typeface="+mj-lt"/>
            </a:endParaRPr>
          </a:p>
          <a:p>
            <a:pPr algn="ctr" defTabSz="1218987"/>
            <a:r>
              <a:rPr kumimoji="1" lang="en-GB" sz="2000" b="1" smtClean="0">
                <a:solidFill>
                  <a:schemeClr val="bg1"/>
                </a:solidFill>
                <a:latin typeface="+mj-lt"/>
              </a:rPr>
              <a:t>Prepose </a:t>
            </a:r>
            <a:endParaRPr kumimoji="1" lang="en-GB" sz="2000" b="1" dirty="0" smtClean="0">
              <a:solidFill>
                <a:schemeClr val="bg1"/>
              </a:solidFill>
              <a:latin typeface="+mj-lt"/>
            </a:endParaRPr>
          </a:p>
          <a:p>
            <a:pPr algn="ctr" defTabSz="1218987"/>
            <a:r>
              <a:rPr kumimoji="1" lang="en-GB" sz="2000" b="1" dirty="0" smtClean="0">
                <a:solidFill>
                  <a:schemeClr val="bg1"/>
                </a:solidFill>
                <a:latin typeface="+mj-lt"/>
              </a:rPr>
              <a:t>Interpreter</a:t>
            </a:r>
            <a:r>
              <a:rPr kumimoji="1" lang="en-GB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kumimoji="1" lang="en-GB" sz="2000" b="1" dirty="0" smtClean="0">
                <a:solidFill>
                  <a:schemeClr val="bg1"/>
                </a:solidFill>
                <a:latin typeface="+mj-lt"/>
              </a:rPr>
              <a:t>and Runtime</a:t>
            </a:r>
          </a:p>
        </p:txBody>
      </p:sp>
      <p:grpSp>
        <p:nvGrpSpPr>
          <p:cNvPr id="5" name="Group 7"/>
          <p:cNvGrpSpPr/>
          <p:nvPr/>
        </p:nvGrpSpPr>
        <p:grpSpPr>
          <a:xfrm>
            <a:off x="9632490" y="2409893"/>
            <a:ext cx="1520895" cy="3055872"/>
            <a:chOff x="7477758" y="2345105"/>
            <a:chExt cx="1520895" cy="3055872"/>
          </a:xfrm>
        </p:grpSpPr>
        <p:sp>
          <p:nvSpPr>
            <p:cNvPr id="6" name="Rectangle 8"/>
            <p:cNvSpPr/>
            <p:nvPr/>
          </p:nvSpPr>
          <p:spPr>
            <a:xfrm>
              <a:off x="7477758" y="2345105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 0</a:t>
              </a:r>
              <a:endParaRPr lang="en-US" dirty="0"/>
            </a:p>
          </p:txBody>
        </p:sp>
        <p:sp>
          <p:nvSpPr>
            <p:cNvPr id="7" name="Rectangle 9"/>
            <p:cNvSpPr/>
            <p:nvPr/>
          </p:nvSpPr>
          <p:spPr>
            <a:xfrm>
              <a:off x="7477758" y="2973526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 1</a:t>
              </a:r>
              <a:endParaRPr lang="en-US" dirty="0"/>
            </a:p>
          </p:txBody>
        </p:sp>
        <p:sp>
          <p:nvSpPr>
            <p:cNvPr id="8" name="Rectangle 17"/>
            <p:cNvSpPr/>
            <p:nvPr/>
          </p:nvSpPr>
          <p:spPr>
            <a:xfrm>
              <a:off x="7487905" y="3601947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 2</a:t>
              </a:r>
              <a:endParaRPr lang="en-US" dirty="0"/>
            </a:p>
          </p:txBody>
        </p:sp>
        <p:sp>
          <p:nvSpPr>
            <p:cNvPr id="9" name="Rectangle 18"/>
            <p:cNvSpPr/>
            <p:nvPr/>
          </p:nvSpPr>
          <p:spPr>
            <a:xfrm>
              <a:off x="7487905" y="4230368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 3</a:t>
              </a:r>
              <a:endParaRPr lang="en-US" dirty="0"/>
            </a:p>
          </p:txBody>
        </p:sp>
        <p:sp>
          <p:nvSpPr>
            <p:cNvPr id="10" name="Rectangle 19"/>
            <p:cNvSpPr/>
            <p:nvPr/>
          </p:nvSpPr>
          <p:spPr>
            <a:xfrm>
              <a:off x="7487905" y="4858789"/>
              <a:ext cx="1510748" cy="5421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App 4</a:t>
              </a:r>
              <a:endParaRPr lang="en-US" dirty="0"/>
            </a:p>
          </p:txBody>
        </p:sp>
      </p:grpSp>
      <p:sp>
        <p:nvSpPr>
          <p:cNvPr id="11" name="Rectangle 21"/>
          <p:cNvSpPr/>
          <p:nvPr/>
        </p:nvSpPr>
        <p:spPr bwMode="auto">
          <a:xfrm>
            <a:off x="5211831" y="4789353"/>
            <a:ext cx="1637415" cy="1306649"/>
          </a:xfrm>
          <a:prstGeom prst="rect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99" tIns="60949" rIns="121899" bIns="60949" numCol="1" rtlCol="0" anchor="ctr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GB" sz="2000" b="1" dirty="0" smtClean="0">
                <a:solidFill>
                  <a:schemeClr val="bg1"/>
                </a:solidFill>
                <a:latin typeface="+mj-lt"/>
              </a:rPr>
              <a:t>MSR Z3 Constraint Solver</a:t>
            </a:r>
          </a:p>
        </p:txBody>
      </p:sp>
      <p:sp>
        <p:nvSpPr>
          <p:cNvPr id="12" name="Pentagon 22"/>
          <p:cNvSpPr/>
          <p:nvPr/>
        </p:nvSpPr>
        <p:spPr bwMode="auto">
          <a:xfrm flipH="1">
            <a:off x="7114596" y="3405351"/>
            <a:ext cx="2252246" cy="532477"/>
          </a:xfrm>
          <a:prstGeom prst="homePlate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GB" sz="2700" b="1" smtClean="0">
                <a:latin typeface="+mj-lt"/>
              </a:rPr>
              <a:t>Prepose </a:t>
            </a:r>
            <a:r>
              <a:rPr kumimoji="1" lang="en-GB" sz="2700" b="1" dirty="0" smtClean="0">
                <a:latin typeface="+mj-lt"/>
              </a:rPr>
              <a:t>Code</a:t>
            </a:r>
            <a:endParaRPr kumimoji="1" lang="en-GB" sz="2700" b="1" dirty="0">
              <a:latin typeface="+mj-lt"/>
            </a:endParaRPr>
          </a:p>
        </p:txBody>
      </p:sp>
      <p:cxnSp>
        <p:nvCxnSpPr>
          <p:cNvPr id="14" name="Straight Connector 24"/>
          <p:cNvCxnSpPr/>
          <p:nvPr/>
        </p:nvCxnSpPr>
        <p:spPr>
          <a:xfrm>
            <a:off x="7001933" y="1676400"/>
            <a:ext cx="0" cy="4690533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7"/>
          <p:cNvSpPr txBox="1"/>
          <p:nvPr/>
        </p:nvSpPr>
        <p:spPr>
          <a:xfrm>
            <a:off x="1214444" y="4789353"/>
            <a:ext cx="3418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any apps try to </a:t>
            </a:r>
            <a:r>
              <a:rPr lang="en-US" b="1" dirty="0" smtClean="0"/>
              <a:t>override</a:t>
            </a:r>
            <a:r>
              <a:rPr lang="en-US" dirty="0" smtClean="0"/>
              <a:t> the system attention gesture?</a:t>
            </a:r>
          </a:p>
          <a:p>
            <a:endParaRPr lang="en-US" dirty="0"/>
          </a:p>
          <a:p>
            <a:r>
              <a:rPr lang="en-US" dirty="0" smtClean="0"/>
              <a:t>Could any </a:t>
            </a:r>
            <a:r>
              <a:rPr lang="en-US" b="1" dirty="0" smtClean="0"/>
              <a:t>two gestures </a:t>
            </a:r>
            <a:r>
              <a:rPr lang="en-US" dirty="0" smtClean="0"/>
              <a:t>be triggered at the same time? 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20</a:t>
            </a:fld>
            <a:endParaRPr lang="en-US"/>
          </a:p>
        </p:txBody>
      </p:sp>
      <p:sp>
        <p:nvSpPr>
          <p:cNvPr id="19" name="Line Callout 1 34"/>
          <p:cNvSpPr/>
          <p:nvPr/>
        </p:nvSpPr>
        <p:spPr>
          <a:xfrm>
            <a:off x="7416853" y="1259383"/>
            <a:ext cx="1490504" cy="815432"/>
          </a:xfrm>
          <a:prstGeom prst="borderCallout1">
            <a:avLst>
              <a:gd name="adj1" fmla="val 50287"/>
              <a:gd name="adj2" fmla="val 767"/>
              <a:gd name="adj3" fmla="val 50635"/>
              <a:gd name="adj4" fmla="val -30566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Trust boundary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1" name="Pentagon 20"/>
          <p:cNvSpPr/>
          <p:nvPr/>
        </p:nvSpPr>
        <p:spPr bwMode="auto">
          <a:xfrm>
            <a:off x="7151918" y="4456271"/>
            <a:ext cx="2508666" cy="596714"/>
          </a:xfrm>
          <a:prstGeom prst="homePlat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218987"/>
            <a:r>
              <a:rPr kumimoji="1" lang="en-US" sz="2700" b="1" dirty="0">
                <a:latin typeface="+mj-lt"/>
              </a:rPr>
              <a:t>Gesture Events</a:t>
            </a:r>
          </a:p>
        </p:txBody>
      </p:sp>
    </p:spTree>
    <p:extLst>
      <p:ext uri="{BB962C8B-B14F-4D97-AF65-F5344CB8AC3E}">
        <p14:creationId xmlns:p14="http://schemas.microsoft.com/office/powerpoint/2010/main" val="4094167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Expressiveness</a:t>
            </a:r>
            <a:r>
              <a:rPr lang="en-US"/>
              <a:t>: Ballet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7407966" y="2286000"/>
            <a:ext cx="3336234" cy="4023360"/>
          </a:xfrm>
        </p:spPr>
        <p:txBody>
          <a:bodyPr/>
          <a:lstStyle/>
          <a:p>
            <a:endParaRPr lang="en-US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127" y="2134736"/>
            <a:ext cx="6056243" cy="432588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22525" y="1826720"/>
            <a:ext cx="1954959" cy="36933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Performance dance</a:t>
            </a:r>
          </a:p>
        </p:txBody>
      </p:sp>
      <p:sp>
        <p:nvSpPr>
          <p:cNvPr id="8" name="Rectangle 7"/>
          <p:cNvSpPr/>
          <p:nvPr/>
        </p:nvSpPr>
        <p:spPr>
          <a:xfrm>
            <a:off x="4173958" y="1627760"/>
            <a:ext cx="1517916" cy="36933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Body precision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265630" y="6242556"/>
            <a:ext cx="2272738" cy="369332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/>
              <a:t>Reusable partial poses</a:t>
            </a:r>
            <a:endParaRPr lang="en-US" dirty="0"/>
          </a:p>
        </p:txBody>
      </p:sp>
      <p:cxnSp>
        <p:nvCxnSpPr>
          <p:cNvPr id="11" name="Elbow Connector 10"/>
          <p:cNvCxnSpPr>
            <a:stCxn id="9" idx="0"/>
          </p:cNvCxnSpPr>
          <p:nvPr/>
        </p:nvCxnSpPr>
        <p:spPr>
          <a:xfrm rot="5400000" flipH="1" flipV="1">
            <a:off x="5417498" y="5595585"/>
            <a:ext cx="631472" cy="662470"/>
          </a:xfrm>
          <a:prstGeom prst="bentConnector2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9" idx="0"/>
          </p:cNvCxnSpPr>
          <p:nvPr/>
        </p:nvCxnSpPr>
        <p:spPr>
          <a:xfrm rot="5400000" flipH="1" flipV="1">
            <a:off x="4650965" y="4671394"/>
            <a:ext cx="2322197" cy="820128"/>
          </a:xfrm>
          <a:prstGeom prst="bentConnector3">
            <a:avLst>
              <a:gd name="adj1" fmla="val 88924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2"/>
          </p:cNvCxnSpPr>
          <p:nvPr/>
        </p:nvCxnSpPr>
        <p:spPr>
          <a:xfrm flipH="1">
            <a:off x="4924938" y="1997092"/>
            <a:ext cx="7978" cy="32674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02332" y="2119576"/>
            <a:ext cx="4132744" cy="43410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96585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Expressiveness: Taichi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153" y="2084832"/>
            <a:ext cx="4899715" cy="431132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ontent Placeholder 4"/>
          <p:cNvSpPr txBox="1">
            <a:spLocks/>
          </p:cNvSpPr>
          <p:nvPr/>
        </p:nvSpPr>
        <p:spPr>
          <a:xfrm>
            <a:off x="6307299" y="2015067"/>
            <a:ext cx="3336234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9249" y="2084832"/>
            <a:ext cx="4414298" cy="4311327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24079" y="1857887"/>
            <a:ext cx="1274323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/>
              <a:t>Martial arts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57916" y="4366147"/>
            <a:ext cx="180664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/>
              <a:t>Complex gestures</a:t>
            </a:r>
          </a:p>
        </p:txBody>
      </p:sp>
      <p:sp>
        <p:nvSpPr>
          <p:cNvPr id="9" name="Rectangle 8"/>
          <p:cNvSpPr/>
          <p:nvPr/>
        </p:nvSpPr>
        <p:spPr>
          <a:xfrm>
            <a:off x="4046758" y="1534721"/>
            <a:ext cx="2319748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Relation between joints extensively explored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71406" y="6101372"/>
            <a:ext cx="1607491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/>
              <a:t>Time constraints</a:t>
            </a:r>
            <a:endParaRPr lang="en-US" dirty="0"/>
          </a:p>
        </p:txBody>
      </p:sp>
      <p:cxnSp>
        <p:nvCxnSpPr>
          <p:cNvPr id="12" name="Straight Connector 11"/>
          <p:cNvCxnSpPr>
            <a:stCxn id="10" idx="1"/>
          </p:cNvCxnSpPr>
          <p:nvPr/>
        </p:nvCxnSpPr>
        <p:spPr>
          <a:xfrm flipH="1">
            <a:off x="1024128" y="6286038"/>
            <a:ext cx="4547278" cy="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9" idx="2"/>
          </p:cNvCxnSpPr>
          <p:nvPr/>
        </p:nvCxnSpPr>
        <p:spPr>
          <a:xfrm rot="5400000">
            <a:off x="5011656" y="2116800"/>
            <a:ext cx="130725" cy="259229"/>
          </a:xfrm>
          <a:prstGeom prst="bentConnector2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</p:cNvCxnSpPr>
          <p:nvPr/>
        </p:nvCxnSpPr>
        <p:spPr>
          <a:xfrm rot="16200000" flipH="1">
            <a:off x="1273347" y="4723372"/>
            <a:ext cx="184668" cy="208882"/>
          </a:xfrm>
          <a:prstGeom prst="bentConnector2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5542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smtClean="0"/>
              <a:t>Overall Performance</a:t>
            </a:r>
            <a:endParaRPr lang="en-US" b="1" dirty="0" smtClean="0"/>
          </a:p>
          <a:p>
            <a:r>
              <a:rPr lang="en-US" dirty="0" smtClean="0"/>
              <a:t>30 FPS</a:t>
            </a:r>
          </a:p>
          <a:p>
            <a:endParaRPr lang="en-US" b="1" smtClean="0"/>
          </a:p>
          <a:p>
            <a:r>
              <a:rPr lang="en-US" b="1" smtClean="0"/>
              <a:t>Online</a:t>
            </a:r>
            <a:endParaRPr lang="en-US" b="1" dirty="0"/>
          </a:p>
          <a:p>
            <a:r>
              <a:rPr lang="en-US" smtClean="0"/>
              <a:t>Matching time: 3 ms</a:t>
            </a:r>
          </a:p>
          <a:p>
            <a:r>
              <a:rPr lang="en-US" smtClean="0"/>
              <a:t>Pose transition: 91 ms</a:t>
            </a:r>
          </a:p>
          <a:p>
            <a:endParaRPr lang="en-US" b="1" smtClean="0"/>
          </a:p>
          <a:p>
            <a:r>
              <a:rPr lang="en-US" b="1" smtClean="0"/>
              <a:t>Offline</a:t>
            </a:r>
            <a:endParaRPr lang="en-US" smtClean="0"/>
          </a:p>
          <a:p>
            <a:r>
              <a:rPr lang="en-US" smtClean="0"/>
              <a:t>Safety: 725 ms</a:t>
            </a:r>
          </a:p>
          <a:p>
            <a:r>
              <a:rPr lang="en-US" smtClean="0"/>
              <a:t>Conflicts: 52 sec</a:t>
            </a:r>
            <a:endParaRPr lang="en-US" dirty="0"/>
          </a:p>
        </p:txBody>
      </p:sp>
      <p:graphicFrame>
        <p:nvGraphicFramePr>
          <p:cNvPr id="9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1782874"/>
              </p:ext>
            </p:extLst>
          </p:nvPr>
        </p:nvGraphicFramePr>
        <p:xfrm>
          <a:off x="1023938" y="2286000"/>
          <a:ext cx="436637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5214">
                  <a:extLst>
                    <a:ext uri="{9D8B030D-6E8A-4147-A177-3AD203B41FA5}">
                      <a16:colId xmlns="" xmlns:a16="http://schemas.microsoft.com/office/drawing/2014/main" val="131527701"/>
                    </a:ext>
                  </a:extLst>
                </a:gridCol>
                <a:gridCol w="1068514">
                  <a:extLst>
                    <a:ext uri="{9D8B030D-6E8A-4147-A177-3AD203B41FA5}">
                      <a16:colId xmlns="" xmlns:a16="http://schemas.microsoft.com/office/drawing/2014/main" val="3066234347"/>
                    </a:ext>
                  </a:extLst>
                </a:gridCol>
                <a:gridCol w="774002">
                  <a:extLst>
                    <a:ext uri="{9D8B030D-6E8A-4147-A177-3AD203B41FA5}">
                      <a16:colId xmlns="" xmlns:a16="http://schemas.microsoft.com/office/drawing/2014/main" val="1696290921"/>
                    </a:ext>
                  </a:extLst>
                </a:gridCol>
                <a:gridCol w="1188641">
                  <a:extLst>
                    <a:ext uri="{9D8B030D-6E8A-4147-A177-3AD203B41FA5}">
                      <a16:colId xmlns="" xmlns:a16="http://schemas.microsoft.com/office/drawing/2014/main" val="12606249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Application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Gestures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8070231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Therapy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29019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Ballet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13232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Taichi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387072040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401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Novel way to write gesture recognizers</a:t>
            </a:r>
          </a:p>
          <a:p>
            <a:r>
              <a:rPr lang="en-US" dirty="0" smtClean="0"/>
              <a:t>Complementary to existing machine learning approaches</a:t>
            </a:r>
          </a:p>
          <a:p>
            <a:r>
              <a:rPr lang="en-US" dirty="0" smtClean="0"/>
              <a:t>Architecture protects privacy</a:t>
            </a:r>
          </a:p>
          <a:p>
            <a:r>
              <a:rPr lang="en-US" dirty="0" smtClean="0"/>
              <a:t>Expressive enough for a wide class of gestures</a:t>
            </a:r>
          </a:p>
          <a:p>
            <a:r>
              <a:rPr lang="en-US" dirty="0" smtClean="0"/>
              <a:t>Resulting recognizers run quickly</a:t>
            </a:r>
          </a:p>
          <a:p>
            <a:r>
              <a:rPr lang="en-US" dirty="0" smtClean="0"/>
              <a:t>First gesture recognizers with precise static analyses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508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Proper performance evaluation</a:t>
            </a:r>
          </a:p>
          <a:p>
            <a:r>
              <a:rPr lang="en-US" smtClean="0"/>
              <a:t>Optimize Z3 solving steps</a:t>
            </a:r>
          </a:p>
          <a:p>
            <a:r>
              <a:rPr lang="en-US" smtClean="0"/>
              <a:t>New actions to improve expressiveness</a:t>
            </a:r>
          </a:p>
          <a:p>
            <a:r>
              <a:rPr lang="en-US" smtClean="0"/>
              <a:t>Make use of time based constraints</a:t>
            </a:r>
          </a:p>
          <a:p>
            <a:r>
              <a:rPr lang="en-US"/>
              <a:t>Provide hidden properties to </a:t>
            </a:r>
            <a:r>
              <a:rPr lang="en-US" smtClean="0"/>
              <a:t>apps</a:t>
            </a:r>
          </a:p>
          <a:p>
            <a:r>
              <a:rPr lang="en-US" smtClean="0"/>
              <a:t>Build and submit one application using Prepose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8513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therapy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6" y="2103386"/>
            <a:ext cx="2202371" cy="2164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72" y="3015553"/>
            <a:ext cx="3567139" cy="2504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804" y="4202879"/>
            <a:ext cx="1325995" cy="24233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307" y="4202879"/>
            <a:ext cx="2133785" cy="229381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763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 gestures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427" y="1823564"/>
            <a:ext cx="3615473" cy="43676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67400" y="1823564"/>
            <a:ext cx="2038350" cy="2081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62577" y="4078371"/>
            <a:ext cx="2038350" cy="2081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60475" y="4071464"/>
            <a:ext cx="2038350" cy="20816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034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recognition Powers </a:t>
            </a:r>
            <a:r>
              <a:rPr lang="en-US" dirty="0" smtClean="0"/>
              <a:t>Kinect Apps</a:t>
            </a:r>
            <a:endParaRPr lang="en-US" dirty="0"/>
          </a:p>
        </p:txBody>
      </p:sp>
      <p:pic>
        <p:nvPicPr>
          <p:cNvPr id="4" name="Picture 9" descr="Kinect Sport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164" y="1766523"/>
            <a:ext cx="2949053" cy="421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" descr="Kinect Sports: Season Tw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413" y="1766523"/>
            <a:ext cx="2949053" cy="421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cloud2.baohe.org/allimg/techxocom-1284181452/in-pictures-rare-embraces-kinect-sports_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533569"/>
            <a:ext cx="40005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131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Building New Gesture Recognizers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23288" y="2555977"/>
            <a:ext cx="792175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/>
            <a:r>
              <a:rPr lang="en-US" sz="2000" dirty="0" smtClean="0">
                <a:solidFill>
                  <a:srgbClr val="00B050"/>
                </a:solidFill>
                <a:latin typeface="Consolas" panose="020B0609020204030204" pitchFamily="49" charset="0"/>
              </a:rPr>
              <a:t>// Punch Gesture</a:t>
            </a:r>
          </a:p>
          <a:p>
            <a:pPr marL="228600"/>
            <a:r>
              <a:rPr lang="en-US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 ( 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vHandPos.z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– 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vShoulderPos.z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&gt; fThreshold1 &amp;&amp;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>
                <a:solidFill>
                  <a:srgbClr val="333333"/>
                </a:solidFill>
                <a:latin typeface="inherit"/>
              </a:rPr>
              <a:t>    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fVelocityOfHand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&gt; fThreshold2 ||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>
                <a:solidFill>
                  <a:srgbClr val="333333"/>
                </a:solidFill>
                <a:latin typeface="inherit"/>
              </a:rPr>
              <a:t>    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fVelocityOfElbow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&gt; fThreshold3 &amp;&amp;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>
                <a:solidFill>
                  <a:srgbClr val="333333"/>
                </a:solidFill>
                <a:latin typeface="inherit"/>
              </a:rPr>
              <a:t>    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DotProduct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( 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vUpperArm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, 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vLowerArm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) &gt; fThreshold4 )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{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>
                <a:solidFill>
                  <a:srgbClr val="333333"/>
                </a:solidFill>
                <a:latin typeface="inherit"/>
              </a:rPr>
              <a:t>    </a:t>
            </a:r>
            <a:r>
              <a:rPr lang="en-US" sz="2000" dirty="0" err="1">
                <a:solidFill>
                  <a:srgbClr val="333333"/>
                </a:solidFill>
                <a:latin typeface="Consolas" panose="020B0609020204030204" pitchFamily="49" charset="0"/>
              </a:rPr>
              <a:t>bDetect</a:t>
            </a:r>
            <a:r>
              <a:rPr lang="en-US" sz="2000" dirty="0">
                <a:solidFill>
                  <a:srgbClr val="333333"/>
                </a:solidFill>
                <a:latin typeface="Consolas" panose="020B0609020204030204" pitchFamily="49" charset="0"/>
              </a:rPr>
              <a:t> = TRUE;</a:t>
            </a:r>
            <a:endParaRPr lang="en-US" sz="2000" dirty="0">
              <a:solidFill>
                <a:srgbClr val="333333"/>
              </a:solidFill>
              <a:latin typeface="Segoe UI" panose="020B0502040204020203" pitchFamily="34" charset="0"/>
            </a:endParaRPr>
          </a:p>
          <a:p>
            <a:pPr marL="228600"/>
            <a:r>
              <a:rPr lang="en-US" sz="20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893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Building New Gesture Recognizers</a:t>
            </a:r>
          </a:p>
        </p:txBody>
      </p:sp>
      <p:pic>
        <p:nvPicPr>
          <p:cNvPr id="6148" name="Picture 4" descr="http://www.photl.com/images/photos/2009/12/08/1308/wm229334t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218" y="-3931159"/>
            <a:ext cx="4829175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pterneas.com/wp-content/uploads/2014/01/kinect-wave-gestur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17" y="2390945"/>
            <a:ext cx="3674798" cy="307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www.scientificamerican.com/sciam/cache/file/37FF7495-AD04-4F79-92403C7083B1BAB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935" y="-3721547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static.freepik.com/free-photo/friend--gestures--hello--person_334226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3557" y="-4418395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http://thumb1.shutterstock.com/display_pic_with_logo/270058/151307714/stock-photo-beautiful-afro-american-woman-waving-goodbye-on-white-background-151307714.jpg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781448" y="4673243"/>
            <a:ext cx="1228964" cy="151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http://thumb1.shutterstock.com/display_pic_with_logo/774394/774394,1325690537,4/stock-photo-a-young-man-in-a-suit-gestures-with-his-hands-isolated-on-a-white-background-91967759.jpg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6815" y="4840854"/>
            <a:ext cx="1872203" cy="134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4"/>
          <p:cNvSpPr txBox="1">
            <a:spLocks/>
          </p:cNvSpPr>
          <p:nvPr/>
        </p:nvSpPr>
        <p:spPr>
          <a:xfrm>
            <a:off x="5437861" y="-4469830"/>
            <a:ext cx="4376206" cy="402336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3">
              <a:spcAft>
                <a:spcPts val="333"/>
              </a:spcAft>
              <a:defRPr/>
            </a:pPr>
            <a:r>
              <a:rPr lang="en-US" smtClean="0"/>
              <a:t>KickBoxing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25 recordings</a:t>
            </a:r>
          </a:p>
          <a:p>
            <a:pPr lvl="1"/>
            <a:r>
              <a:rPr lang="en-US" dirty="0" smtClean="0"/>
              <a:t>Adults</a:t>
            </a:r>
          </a:p>
          <a:p>
            <a:pPr lvl="2"/>
            <a:r>
              <a:rPr lang="en-US" dirty="0" smtClean="0"/>
              <a:t>15 male, 1 female</a:t>
            </a:r>
          </a:p>
          <a:p>
            <a:pPr lvl="1"/>
            <a:r>
              <a:rPr lang="en-US" dirty="0" smtClean="0"/>
              <a:t>3 different environments</a:t>
            </a:r>
          </a:p>
          <a:p>
            <a:pPr lvl="1"/>
            <a:r>
              <a:rPr lang="en-US" dirty="0" smtClean="0"/>
              <a:t>7 different camera angles</a:t>
            </a:r>
          </a:p>
          <a:p>
            <a:r>
              <a:rPr lang="en-US" dirty="0" smtClean="0"/>
              <a:t>Each file</a:t>
            </a:r>
          </a:p>
          <a:p>
            <a:pPr lvl="1"/>
            <a:r>
              <a:rPr lang="en-US" dirty="0" smtClean="0"/>
              <a:t>200–400 MB (50–100 MB compressed)</a:t>
            </a:r>
          </a:p>
          <a:p>
            <a:pPr lvl="1"/>
            <a:r>
              <a:rPr lang="en-US" dirty="0" smtClean="0"/>
              <a:t>40–80 seconds long</a:t>
            </a:r>
          </a:p>
          <a:p>
            <a:r>
              <a:rPr lang="en-US" dirty="0" smtClean="0"/>
              <a:t>~1,935 gestures</a:t>
            </a:r>
          </a:p>
          <a:p>
            <a:r>
              <a:rPr lang="en-US" dirty="0" smtClean="0"/>
              <a:t>36,489 tracked skeleton frames</a:t>
            </a:r>
          </a:p>
          <a:p>
            <a:pPr marL="0" indent="0">
              <a:buFont typeface="Tw Cen MT" panose="020B0602020104020603" pitchFamily="34" charset="0"/>
              <a:buNone/>
            </a:pPr>
            <a:endParaRPr lang="en-US" dirty="0"/>
          </a:p>
        </p:txBody>
      </p:sp>
      <p:pic>
        <p:nvPicPr>
          <p:cNvPr id="6158" name="Picture 14" descr="http://www.colourbox.com/preview/4350056-263609-stewardess-making-greeting-gesture.jpg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15884" y="4632960"/>
            <a:ext cx="1317833" cy="155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ak0.picdn.net/shutterstock/videos/4264352/preview/stock-footage-woman-showing-your-text-or-product-and-giving-thumbs-up-smiling-excited-and-joyful-beautiful.jpg"/>
          <p:cNvPicPr>
            <a:picLocks noChangeAspect="1" noChangeArrowheads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7106" y="4801690"/>
            <a:ext cx="1791987" cy="138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://www.cclscorp.com/ESW/Images/Girl_Waving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67585" y="4696623"/>
            <a:ext cx="1707216" cy="148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5</a:t>
            </a:fld>
            <a:endParaRPr lang="en-US"/>
          </a:p>
        </p:txBody>
      </p:sp>
      <p:sp>
        <p:nvSpPr>
          <p:cNvPr id="14" name="Content Placeholder 4"/>
          <p:cNvSpPr txBox="1">
            <a:spLocks/>
          </p:cNvSpPr>
          <p:nvPr/>
        </p:nvSpPr>
        <p:spPr>
          <a:xfrm>
            <a:off x="6752115" y="2806262"/>
            <a:ext cx="3390367" cy="3380295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Tw Cen MT" panose="020B0602020104020603" pitchFamily="34" charset="0"/>
              <a:buNone/>
            </a:pPr>
            <a:r>
              <a:rPr lang="en-US" smtClean="0"/>
              <a:t>Modeling Variations</a:t>
            </a:r>
          </a:p>
          <a:p>
            <a:pPr marL="0" indent="0">
              <a:buNone/>
            </a:pPr>
            <a:r>
              <a:rPr lang="en-US"/>
              <a:t>ML </a:t>
            </a:r>
            <a:r>
              <a:rPr lang="en-US" smtClean="0"/>
              <a:t>Knowledge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mtClean="0"/>
              <a:t>Data Set Size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mtClean="0"/>
              <a:t>Recording and Tagging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mtClean="0"/>
              <a:t>Editing the Gesture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mtClean="0"/>
              <a:t>Recognition Time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mtClean="0"/>
              <a:t>Detailed Feedback</a:t>
            </a:r>
          </a:p>
          <a:p>
            <a:pPr marL="0" indent="0">
              <a:buFont typeface="Tw Cen MT" panose="020B0602020104020603" pitchFamily="34" charset="0"/>
              <a:buNone/>
            </a:pPr>
            <a:r>
              <a:rPr lang="en-US" smtClean="0"/>
              <a:t>Conflicts</a:t>
            </a:r>
          </a:p>
          <a:p>
            <a:pPr marL="0" indent="0">
              <a:buFont typeface="Tw Cen MT" panose="020B0602020104020603" pitchFamily="34" charset="0"/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1207" y="1937248"/>
            <a:ext cx="2973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Machine Learning Approaches</a:t>
            </a:r>
          </a:p>
        </p:txBody>
      </p:sp>
    </p:spTree>
    <p:extLst>
      <p:ext uri="{BB962C8B-B14F-4D97-AF65-F5344CB8AC3E}">
        <p14:creationId xmlns:p14="http://schemas.microsoft.com/office/powerpoint/2010/main" val="15657216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Approach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23742" y="3240679"/>
            <a:ext cx="4887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smtClean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raise </a:t>
            </a:r>
            <a:r>
              <a:rPr lang="en-US" sz="2800" b="1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your</a:t>
            </a:r>
            <a:r>
              <a:rPr lang="en-US" sz="28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left </a:t>
            </a:r>
            <a:r>
              <a:rPr lang="en-US" sz="2800" b="1" dirty="0" smtClean="0">
                <a:solidFill>
                  <a:srgbClr val="FFC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leg</a:t>
            </a:r>
            <a:r>
              <a:rPr lang="en-US" sz="2800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</a:t>
            </a:r>
            <a:r>
              <a:rPr lang="en-US" sz="2800" b="1" smtClean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side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Line Callout 1 4"/>
          <p:cNvSpPr/>
          <p:nvPr/>
        </p:nvSpPr>
        <p:spPr>
          <a:xfrm>
            <a:off x="4744740" y="3947447"/>
            <a:ext cx="1457740" cy="612648"/>
          </a:xfrm>
          <a:prstGeom prst="borderCallout1">
            <a:avLst>
              <a:gd name="adj1" fmla="val 51196"/>
              <a:gd name="adj2" fmla="val 98913"/>
              <a:gd name="adj3" fmla="val -43244"/>
              <a:gd name="adj4" fmla="val 13102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C000"/>
                </a:solidFill>
              </a:rPr>
              <a:t>body part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6775635" y="3947447"/>
            <a:ext cx="1082702" cy="612648"/>
          </a:xfrm>
          <a:prstGeom prst="borderCallout1">
            <a:avLst>
              <a:gd name="adj1" fmla="val 51196"/>
              <a:gd name="adj2" fmla="val 98913"/>
              <a:gd name="adj3" fmla="val -40432"/>
              <a:gd name="adj4" fmla="val 1244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direction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2846368" y="3998650"/>
            <a:ext cx="1325217" cy="612648"/>
          </a:xfrm>
          <a:prstGeom prst="borderCallout1">
            <a:avLst>
              <a:gd name="adj1" fmla="val 51196"/>
              <a:gd name="adj2" fmla="val 98913"/>
              <a:gd name="adj3" fmla="val -60549"/>
              <a:gd name="adj4" fmla="val 1402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767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/>
              <a:t>: Privacy </a:t>
            </a:r>
            <a:r>
              <a:rPr lang="en-US" dirty="0"/>
              <a:t>is a major concern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24129" y="1977423"/>
            <a:ext cx="16360228" cy="4531338"/>
            <a:chOff x="728869" y="1895644"/>
            <a:chExt cx="16950747" cy="4694896"/>
          </a:xfrm>
        </p:grpSpPr>
        <p:pic>
          <p:nvPicPr>
            <p:cNvPr id="3" name="Picture 2" descr="Screen Clippi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869" y="1895645"/>
              <a:ext cx="4290391" cy="469489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Picture 3" descr="Screen Clippi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3010" y="1895645"/>
              <a:ext cx="5721454" cy="469489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 descr="Screen Clippi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9459" y="1895644"/>
              <a:ext cx="6640157" cy="469489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011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022E-16 L -0.41745 1.11022E-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948" y="2477637"/>
            <a:ext cx="9720073" cy="4023360"/>
          </a:xfrm>
        </p:spPr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dirty="0" err="1" smtClean="0"/>
              <a:t>Prepose</a:t>
            </a:r>
            <a:r>
              <a:rPr lang="en-US" dirty="0" smtClean="0"/>
              <a:t>: </a:t>
            </a:r>
            <a:r>
              <a:rPr lang="en-US" dirty="0"/>
              <a:t>a </a:t>
            </a:r>
            <a:r>
              <a:rPr lang="en-US" b="1" dirty="0"/>
              <a:t>language</a:t>
            </a:r>
            <a:r>
              <a:rPr lang="en-US" dirty="0"/>
              <a:t> for expressing gestures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A </a:t>
            </a:r>
            <a:r>
              <a:rPr lang="en-US" b="1" dirty="0"/>
              <a:t>runtime</a:t>
            </a:r>
            <a:r>
              <a:rPr lang="en-US" dirty="0"/>
              <a:t> for </a:t>
            </a:r>
            <a:r>
              <a:rPr lang="en-US" dirty="0" smtClean="0"/>
              <a:t>creating </a:t>
            </a:r>
            <a:r>
              <a:rPr lang="en-US" dirty="0"/>
              <a:t>always-on training applications using </a:t>
            </a:r>
            <a:r>
              <a:rPr lang="en-US" dirty="0" err="1" smtClean="0"/>
              <a:t>Prepose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r>
              <a:rPr lang="en-US" b="0" dirty="0" smtClean="0"/>
              <a:t>Support for user </a:t>
            </a:r>
            <a:r>
              <a:rPr lang="en-US" b="1" dirty="0" smtClean="0"/>
              <a:t>privacy</a:t>
            </a:r>
            <a:r>
              <a:rPr lang="en-US" dirty="0" smtClean="0"/>
              <a:t> </a:t>
            </a:r>
            <a:r>
              <a:rPr lang="en-US" dirty="0"/>
              <a:t>built into system design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An approach to checking gesture </a:t>
            </a:r>
            <a:r>
              <a:rPr lang="en-US" b="1" dirty="0"/>
              <a:t>safety and conflicts</a:t>
            </a:r>
            <a:r>
              <a:rPr lang="en-US" dirty="0"/>
              <a:t> between gestures </a:t>
            </a:r>
          </a:p>
          <a:p>
            <a:pPr marL="457200" indent="-457200">
              <a:buFont typeface="+mj-lt"/>
              <a:buAutoNum type="arabicParenR"/>
            </a:pPr>
            <a:r>
              <a:rPr lang="en-US" dirty="0"/>
              <a:t>Ability to </a:t>
            </a:r>
            <a:r>
              <a:rPr lang="en-US" b="1" dirty="0" smtClean="0"/>
              <a:t>check</a:t>
            </a:r>
            <a:r>
              <a:rPr lang="en-US" dirty="0" smtClean="0"/>
              <a:t> gestures </a:t>
            </a:r>
            <a:r>
              <a:rPr lang="en-US" dirty="0"/>
              <a:t>and their composition using </a:t>
            </a:r>
            <a:r>
              <a:rPr lang="en-US" dirty="0" smtClean="0"/>
              <a:t>Z3 at</a:t>
            </a:r>
            <a:r>
              <a:rPr lang="en-US" baseline="0" dirty="0" smtClean="0"/>
              <a:t> app submission</a:t>
            </a: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16574" y="292997"/>
            <a:ext cx="973667" cy="274320"/>
          </a:xfrm>
        </p:spPr>
        <p:txBody>
          <a:bodyPr/>
          <a:lstStyle/>
          <a:p>
            <a:pPr algn="ctr"/>
            <a:r>
              <a:rPr lang="en-US" sz="1400" smtClean="0"/>
              <a:t>8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21133929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en-US"/>
              <a:t>: </a:t>
            </a:r>
            <a:r>
              <a:rPr lang="en-US" smtClean="0"/>
              <a:t>therapy</a:t>
            </a:r>
            <a:endParaRPr lang="en-US" dirty="0"/>
          </a:p>
        </p:txBody>
      </p:sp>
      <p:pic>
        <p:nvPicPr>
          <p:cNvPr id="3074" name="Picture 2" descr="http://www.microsoft.com/global/en-us/kinectforwindows/PublishingImages/galleries/Discover/discover1b-Reflexion-therapy-v2.jpg"/>
          <p:cNvPicPr>
            <a:picLocks noChangeAspect="1" noChangeArrowheads="1"/>
          </p:cNvPicPr>
          <p:nvPr/>
        </p:nvPicPr>
        <p:blipFill rotWithShape="1">
          <a:blip r:link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17"/>
          <a:stretch/>
        </p:blipFill>
        <p:spPr bwMode="auto">
          <a:xfrm>
            <a:off x="2310795" y="2760694"/>
            <a:ext cx="8067371" cy="36931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ine Callout 1 4"/>
          <p:cNvSpPr/>
          <p:nvPr/>
        </p:nvSpPr>
        <p:spPr>
          <a:xfrm>
            <a:off x="361518" y="2937013"/>
            <a:ext cx="1325217" cy="612648"/>
          </a:xfrm>
          <a:prstGeom prst="borderCallout1">
            <a:avLst>
              <a:gd name="adj1" fmla="val 51196"/>
              <a:gd name="adj2" fmla="val 98913"/>
              <a:gd name="adj3" fmla="val 56258"/>
              <a:gd name="adj4" fmla="val 3152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feedback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Line Callout 1 5"/>
          <p:cNvSpPr/>
          <p:nvPr/>
        </p:nvSpPr>
        <p:spPr>
          <a:xfrm>
            <a:off x="5425112" y="782143"/>
            <a:ext cx="1838736" cy="612648"/>
          </a:xfrm>
          <a:prstGeom prst="borderCallout1">
            <a:avLst>
              <a:gd name="adj1" fmla="val 103110"/>
              <a:gd name="adj2" fmla="val 47913"/>
              <a:gd name="adj3" fmla="val 350439"/>
              <a:gd name="adj4" fmla="val 4760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gesture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Line Callout 1 7"/>
          <p:cNvSpPr/>
          <p:nvPr/>
        </p:nvSpPr>
        <p:spPr>
          <a:xfrm>
            <a:off x="9259959" y="1472184"/>
            <a:ext cx="1325217" cy="612648"/>
          </a:xfrm>
          <a:prstGeom prst="borderCallout1">
            <a:avLst>
              <a:gd name="adj1" fmla="val 103110"/>
              <a:gd name="adj2" fmla="val 46913"/>
              <a:gd name="adj3" fmla="val 441290"/>
              <a:gd name="adj4" fmla="val 112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repetitions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480560" y="2821654"/>
            <a:ext cx="3886200" cy="317786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3C7E15-10C9-4CC0-98CB-70937C55A7A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68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TC103090434[[fn=Wood Type]]</Template>
  <TotalTime>4830</TotalTime>
  <Words>881</Words>
  <Application>Microsoft Office PowerPoint</Application>
  <PresentationFormat>Widescreen</PresentationFormat>
  <Paragraphs>299</Paragraphs>
  <Slides>27</Slides>
  <Notes>15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Calibri</vt:lpstr>
      <vt:lpstr>Consolas</vt:lpstr>
      <vt:lpstr>inherit</vt:lpstr>
      <vt:lpstr>Segoe UI</vt:lpstr>
      <vt:lpstr>Times New Roman</vt:lpstr>
      <vt:lpstr>Tw Cen MT</vt:lpstr>
      <vt:lpstr>Tw Cen MT Condensed</vt:lpstr>
      <vt:lpstr>Wingdings 3</vt:lpstr>
      <vt:lpstr>ヒラギノ角ゴ Pro W3</vt:lpstr>
      <vt:lpstr>Integral</vt:lpstr>
      <vt:lpstr>Prepose:  Domain Specific Language for Building  Kinect Gesture-based applications</vt:lpstr>
      <vt:lpstr>Kinect Enables Natural User Interface (NUI)</vt:lpstr>
      <vt:lpstr>Gesture recognition Powers Kinect Apps</vt:lpstr>
      <vt:lpstr>Problem: Building New Gesture Recognizers</vt:lpstr>
      <vt:lpstr>Problem: Building New Gesture Recognizers</vt:lpstr>
      <vt:lpstr>Our Approach</vt:lpstr>
      <vt:lpstr>Problem: Privacy is a major concern</vt:lpstr>
      <vt:lpstr>Contributions</vt:lpstr>
      <vt:lpstr>Example: therapy</vt:lpstr>
      <vt:lpstr>Focus: Trainer Applications</vt:lpstr>
      <vt:lpstr>Our Work: Prepose</vt:lpstr>
      <vt:lpstr>Understanding a Phrase in Prepose</vt:lpstr>
      <vt:lpstr>Runtime interpretation</vt:lpstr>
      <vt:lpstr>Prepose Architecture</vt:lpstr>
      <vt:lpstr>Demo</vt:lpstr>
      <vt:lpstr>Print Screens</vt:lpstr>
      <vt:lpstr>Complementary to Machine Learning</vt:lpstr>
      <vt:lpstr>Static Analyses: Safety</vt:lpstr>
      <vt:lpstr>CHecking Safety with Z3</vt:lpstr>
      <vt:lpstr>Static Analyses: Conflicts</vt:lpstr>
      <vt:lpstr>Expressiveness: Ballet</vt:lpstr>
      <vt:lpstr>Expressiveness: Taichi</vt:lpstr>
      <vt:lpstr>Evaluation</vt:lpstr>
      <vt:lpstr>Conclusion</vt:lpstr>
      <vt:lpstr>Future Work</vt:lpstr>
      <vt:lpstr>Physical therapy</vt:lpstr>
      <vt:lpstr>Complex gestures</vt:lpstr>
    </vt:vector>
  </TitlesOfParts>
  <Company>Microsoft Research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FASTGestures: Domain Specific Language for Building Kinect Gesture Recognition</dc:title>
  <dc:creator>David Molnar</dc:creator>
  <cp:lastModifiedBy>Lucas Figueiredo</cp:lastModifiedBy>
  <cp:revision>124</cp:revision>
  <dcterms:created xsi:type="dcterms:W3CDTF">2014-07-18T20:02:25Z</dcterms:created>
  <dcterms:modified xsi:type="dcterms:W3CDTF">2014-07-25T22:01:14Z</dcterms:modified>
</cp:coreProperties>
</file>